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gbqYja2erIPJOkzxdFKZp8VSTM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*Presentation title, simple">
  <p:cSld name="CUSTOM_10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ctrTitle"/>
          </p:nvPr>
        </p:nvSpPr>
        <p:spPr>
          <a:xfrm>
            <a:off x="421975" y="1253688"/>
            <a:ext cx="8376300" cy="29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" type="subTitle"/>
          </p:nvPr>
        </p:nvSpPr>
        <p:spPr>
          <a:xfrm>
            <a:off x="423775" y="4279950"/>
            <a:ext cx="8295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ASU_Horiz_RGB_Digital_MaroonGold.png" id="12" name="Google Shape;1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0050" y="39425"/>
            <a:ext cx="4009200" cy="11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 with logo, gold">
  <p:cSld name="TITLE_2">
    <p:bg>
      <p:bgPr>
        <a:solidFill>
          <a:schemeClr val="accen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43" name="Google Shape;43;p26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 with logo, maroon">
  <p:cSld name="TITLE_1">
    <p:bg>
      <p:bgPr>
        <a:solidFill>
          <a:schemeClr val="accen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8939" y="4346254"/>
            <a:ext cx="1068775" cy="627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 with logo, black">
  <p:cSld name="TITLE_1_1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8939" y="4346254"/>
            <a:ext cx="1068775" cy="627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, image background">
  <p:cSld name="CUSTOM_8_1">
    <p:bg>
      <p:bgPr>
        <a:solidFill>
          <a:schemeClr val="dk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/>
          <p:nvPr>
            <p:ph idx="2" type="pic"/>
          </p:nvPr>
        </p:nvSpPr>
        <p:spPr>
          <a:xfrm>
            <a:off x="-4725" y="-280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, black">
  <p:cSld name="CUSTOM_8_1_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, with A Mountain topo pattern, black">
  <p:cSld name="CUSTOM_8_1_2_1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31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>
            <a:off x="0" y="-2225"/>
            <a:ext cx="9144003" cy="515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, with Learn to Thrive Morse code pattern, black">
  <p:cSld name="CUSTOM_8_1_2_1_2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2"/>
          <p:cNvPicPr preferRelativeResize="0"/>
          <p:nvPr/>
        </p:nvPicPr>
        <p:blipFill rotWithShape="1">
          <a:blip r:embed="rId2">
            <a:alphaModFix/>
          </a:blip>
          <a:srcRect b="0" l="39" r="49" t="0"/>
          <a:stretch/>
        </p:blipFill>
        <p:spPr>
          <a:xfrm>
            <a:off x="0" y="-2225"/>
            <a:ext cx="9144003" cy="5148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, with network pattern, black">
  <p:cSld name="CUSTOM_8_1_2_1_2_2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3"/>
          <p:cNvPicPr preferRelativeResize="0"/>
          <p:nvPr/>
        </p:nvPicPr>
        <p:blipFill rotWithShape="1">
          <a:blip r:embed="rId2">
            <a:alphaModFix/>
          </a:blip>
          <a:srcRect b="0" l="49" r="59" t="0"/>
          <a:stretch/>
        </p:blipFill>
        <p:spPr>
          <a:xfrm>
            <a:off x="0" y="-2225"/>
            <a:ext cx="9144003" cy="514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, with Learn to Thrive Morse code pattern, white">
  <p:cSld name="CUSTOM_8_1_2_1_2_1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34"/>
          <p:cNvPicPr preferRelativeResize="0"/>
          <p:nvPr/>
        </p:nvPicPr>
        <p:blipFill rotWithShape="1">
          <a:blip r:embed="rId2">
            <a:alphaModFix/>
          </a:blip>
          <a:srcRect b="0" l="19" r="28" t="0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, with A Mountain topo pattern, white">
  <p:cSld name="CUSTOM_8_1_2_1_1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Agenda, white">
  <p:cSld name="CUSTOM_3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/>
          <p:nvPr>
            <p:ph type="title"/>
          </p:nvPr>
        </p:nvSpPr>
        <p:spPr>
          <a:xfrm>
            <a:off x="421925" y="315900"/>
            <a:ext cx="2945700" cy="45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>
                <a:highlight>
                  <a:schemeClr val="accent1"/>
                </a:highlight>
              </a:defRPr>
            </a:lvl1pPr>
            <a:lvl2pPr lvl="1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" type="body"/>
          </p:nvPr>
        </p:nvSpPr>
        <p:spPr>
          <a:xfrm>
            <a:off x="4208300" y="315900"/>
            <a:ext cx="4510800" cy="45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indent="-2286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indent="-2286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indent="-22860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800"/>
              <a:buNone/>
              <a:defRPr sz="800"/>
            </a:lvl9pPr>
          </a:lstStyle>
          <a:p/>
        </p:txBody>
      </p:sp>
      <p:cxnSp>
        <p:nvCxnSpPr>
          <p:cNvPr id="16" name="Google Shape;16;p18"/>
          <p:cNvCxnSpPr/>
          <p:nvPr/>
        </p:nvCxnSpPr>
        <p:spPr>
          <a:xfrm>
            <a:off x="3723680" y="1876175"/>
            <a:ext cx="0" cy="1380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, with network pattern, white">
  <p:cSld name="CUSTOM_8_1_2_1_1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36"/>
          <p:cNvPicPr preferRelativeResize="0"/>
          <p:nvPr/>
        </p:nvPicPr>
        <p:blipFill rotWithShape="1">
          <a:blip r:embed="rId2">
            <a:alphaModFix/>
          </a:blip>
          <a:srcRect b="0" l="29" r="39" t="0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, gold">
  <p:cSld name="CUSTOM_8_1_1">
    <p:bg>
      <p:bgPr>
        <a:solidFill>
          <a:schemeClr val="accen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, maroon">
  <p:cSld name="CUSTOM_8_1_1_1">
    <p:bg>
      <p:bgPr>
        <a:solidFill>
          <a:schemeClr val="accent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 with logo, image background">
  <p:cSld name="CUSTOM_7">
    <p:bg>
      <p:bgPr>
        <a:noFill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/>
          <p:nvPr>
            <p:ph idx="2" type="pic"/>
          </p:nvPr>
        </p:nvSpPr>
        <p:spPr>
          <a:xfrm>
            <a:off x="-25" y="19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39"/>
          <p:cNvSpPr/>
          <p:nvPr/>
        </p:nvSpPr>
        <p:spPr>
          <a:xfrm>
            <a:off x="7878325" y="4399875"/>
            <a:ext cx="1284600" cy="54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SU_Horiz_RGB_Digital_MaroonGold.png" id="68" name="Google Shape;68;p39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photo — two column">
  <p:cSld name="CUSTOM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0"/>
          <p:cNvSpPr/>
          <p:nvPr>
            <p:ph idx="2" type="pic"/>
          </p:nvPr>
        </p:nvSpPr>
        <p:spPr>
          <a:xfrm>
            <a:off x="5057900" y="-8450"/>
            <a:ext cx="4107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40"/>
          <p:cNvSpPr txBox="1"/>
          <p:nvPr>
            <p:ph idx="1" type="body"/>
          </p:nvPr>
        </p:nvSpPr>
        <p:spPr>
          <a:xfrm>
            <a:off x="424925" y="1323300"/>
            <a:ext cx="4510800" cy="3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indent="-2286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indent="-2286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indent="-22860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2" name="Google Shape;72;p40"/>
          <p:cNvSpPr txBox="1"/>
          <p:nvPr>
            <p:ph type="title"/>
          </p:nvPr>
        </p:nvSpPr>
        <p:spPr>
          <a:xfrm>
            <a:off x="424925" y="317225"/>
            <a:ext cx="451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b="1" i="0" sz="31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photo — two column">
  <p:cSld name="CUSTOM_5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1"/>
          <p:cNvSpPr txBox="1"/>
          <p:nvPr>
            <p:ph type="title"/>
          </p:nvPr>
        </p:nvSpPr>
        <p:spPr>
          <a:xfrm>
            <a:off x="419750" y="315325"/>
            <a:ext cx="198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41"/>
          <p:cNvSpPr/>
          <p:nvPr>
            <p:ph idx="2" type="pic"/>
          </p:nvPr>
        </p:nvSpPr>
        <p:spPr>
          <a:xfrm>
            <a:off x="2534550" y="-10600"/>
            <a:ext cx="6609600" cy="51540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41"/>
          <p:cNvSpPr txBox="1"/>
          <p:nvPr>
            <p:ph idx="1" type="body"/>
          </p:nvPr>
        </p:nvSpPr>
        <p:spPr>
          <a:xfrm>
            <a:off x="419575" y="1403600"/>
            <a:ext cx="1980600" cy="3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indent="-2286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 — two column, black">
  <p:cSld name="CUSTOM_5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2"/>
          <p:cNvSpPr/>
          <p:nvPr/>
        </p:nvSpPr>
        <p:spPr>
          <a:xfrm>
            <a:off x="2537350" y="-12950"/>
            <a:ext cx="6606600" cy="51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2"/>
          <p:cNvSpPr txBox="1"/>
          <p:nvPr>
            <p:ph type="title"/>
          </p:nvPr>
        </p:nvSpPr>
        <p:spPr>
          <a:xfrm>
            <a:off x="419750" y="315325"/>
            <a:ext cx="198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Agenda, black">
  <p:cSld name="Custom Layout 1 1_1">
    <p:bg>
      <p:bgPr>
        <a:solidFill>
          <a:srgbClr val="00000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3"/>
          <p:cNvSpPr txBox="1"/>
          <p:nvPr>
            <p:ph type="title"/>
          </p:nvPr>
        </p:nvSpPr>
        <p:spPr>
          <a:xfrm>
            <a:off x="565850" y="316875"/>
            <a:ext cx="2675100" cy="45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" name="Google Shape;82;p43"/>
          <p:cNvSpPr txBox="1"/>
          <p:nvPr/>
        </p:nvSpPr>
        <p:spPr>
          <a:xfrm>
            <a:off x="3625600" y="1134525"/>
            <a:ext cx="1057200" cy="28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b="0" i="0" lang="en-US" sz="2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3"/>
          <p:cNvSpPr txBox="1"/>
          <p:nvPr>
            <p:ph idx="1" type="subTitle"/>
          </p:nvPr>
        </p:nvSpPr>
        <p:spPr>
          <a:xfrm>
            <a:off x="4931750" y="316875"/>
            <a:ext cx="3737100" cy="45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 — one column, left">
  <p:cSld name="CUSTOM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4"/>
          <p:cNvSpPr txBox="1"/>
          <p:nvPr>
            <p:ph type="title"/>
          </p:nvPr>
        </p:nvSpPr>
        <p:spPr>
          <a:xfrm>
            <a:off x="419750" y="315325"/>
            <a:ext cx="241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Speaker intro, black">
  <p:cSld name="CUSTOM_6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5"/>
          <p:cNvSpPr/>
          <p:nvPr>
            <p:ph idx="2" type="pic"/>
          </p:nvPr>
        </p:nvSpPr>
        <p:spPr>
          <a:xfrm>
            <a:off x="1006875" y="1121950"/>
            <a:ext cx="1984200" cy="20061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45"/>
          <p:cNvSpPr txBox="1"/>
          <p:nvPr>
            <p:ph type="title"/>
          </p:nvPr>
        </p:nvSpPr>
        <p:spPr>
          <a:xfrm>
            <a:off x="3787925" y="1511825"/>
            <a:ext cx="49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5"/>
          <p:cNvSpPr txBox="1"/>
          <p:nvPr>
            <p:ph idx="1" type="subTitle"/>
          </p:nvPr>
        </p:nvSpPr>
        <p:spPr>
          <a:xfrm>
            <a:off x="3784450" y="1121950"/>
            <a:ext cx="4731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5"/>
          <p:cNvSpPr txBox="1"/>
          <p:nvPr>
            <p:ph idx="3" type="body"/>
          </p:nvPr>
        </p:nvSpPr>
        <p:spPr>
          <a:xfrm>
            <a:off x="3784450" y="2870250"/>
            <a:ext cx="49311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1" sz="8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1" sz="8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1" sz="8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800"/>
              <a:buNone/>
              <a:defRPr b="1"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 — one column, default">
  <p:cSld name="TITLE_ONLY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idx="1" type="body"/>
          </p:nvPr>
        </p:nvSpPr>
        <p:spPr>
          <a:xfrm>
            <a:off x="429875" y="884250"/>
            <a:ext cx="82893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9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Speaker intro, white">
  <p:cSld name="CUSTOM_6_1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6"/>
          <p:cNvSpPr/>
          <p:nvPr>
            <p:ph idx="2" type="pic"/>
          </p:nvPr>
        </p:nvSpPr>
        <p:spPr>
          <a:xfrm>
            <a:off x="1006875" y="1121950"/>
            <a:ext cx="1984200" cy="20061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46"/>
          <p:cNvSpPr txBox="1"/>
          <p:nvPr>
            <p:ph type="title"/>
          </p:nvPr>
        </p:nvSpPr>
        <p:spPr>
          <a:xfrm>
            <a:off x="3787925" y="1511825"/>
            <a:ext cx="49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4400"/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6"/>
          <p:cNvSpPr txBox="1"/>
          <p:nvPr>
            <p:ph idx="1" type="subTitle"/>
          </p:nvPr>
        </p:nvSpPr>
        <p:spPr>
          <a:xfrm>
            <a:off x="3784450" y="1121950"/>
            <a:ext cx="4731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6"/>
          <p:cNvSpPr txBox="1"/>
          <p:nvPr>
            <p:ph idx="3" type="body"/>
          </p:nvPr>
        </p:nvSpPr>
        <p:spPr>
          <a:xfrm>
            <a:off x="3784450" y="2870250"/>
            <a:ext cx="49311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solidFill>
                  <a:schemeClr val="dk1"/>
                </a:solidFill>
              </a:defRPr>
            </a:lvl5pPr>
            <a:lvl6pPr indent="-2286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>
                <a:solidFill>
                  <a:schemeClr val="dk1"/>
                </a:solidFill>
              </a:defRPr>
            </a:lvl6pPr>
            <a:lvl7pPr indent="-2286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>
                <a:solidFill>
                  <a:schemeClr val="dk1"/>
                </a:solidFill>
              </a:defRPr>
            </a:lvl7pPr>
            <a:lvl8pPr indent="-2286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>
                <a:solidFill>
                  <a:schemeClr val="dk1"/>
                </a:solidFill>
              </a:defRPr>
            </a:lvl8pPr>
            <a:lvl9pPr indent="-22860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800"/>
              <a:buNone/>
              <a:defRPr b="1"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 — one column, left">
  <p:cSld name="1_19 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7"/>
          <p:cNvSpPr txBox="1"/>
          <p:nvPr>
            <p:ph idx="1" type="body"/>
          </p:nvPr>
        </p:nvSpPr>
        <p:spPr>
          <a:xfrm>
            <a:off x="424925" y="1365150"/>
            <a:ext cx="4091100" cy="3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47"/>
          <p:cNvSpPr txBox="1"/>
          <p:nvPr>
            <p:ph type="title"/>
          </p:nvPr>
        </p:nvSpPr>
        <p:spPr>
          <a:xfrm>
            <a:off x="419750" y="315325"/>
            <a:ext cx="409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 — one column, gold">
  <p:cSld name="CUSTOM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8"/>
          <p:cNvSpPr/>
          <p:nvPr/>
        </p:nvSpPr>
        <p:spPr>
          <a:xfrm>
            <a:off x="-9600" y="1253100"/>
            <a:ext cx="9163200" cy="3941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8"/>
          <p:cNvSpPr txBox="1"/>
          <p:nvPr>
            <p:ph type="title"/>
          </p:nvPr>
        </p:nvSpPr>
        <p:spPr>
          <a:xfrm>
            <a:off x="424100" y="310100"/>
            <a:ext cx="829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48"/>
          <p:cNvSpPr txBox="1"/>
          <p:nvPr>
            <p:ph idx="1" type="body"/>
          </p:nvPr>
        </p:nvSpPr>
        <p:spPr>
          <a:xfrm>
            <a:off x="424925" y="1413625"/>
            <a:ext cx="8294100" cy="3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photo layout, right">
  <p:cSld name="CUSTOM_9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9"/>
          <p:cNvSpPr/>
          <p:nvPr/>
        </p:nvSpPr>
        <p:spPr>
          <a:xfrm>
            <a:off x="937452" y="791100"/>
            <a:ext cx="218700" cy="356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9"/>
          <p:cNvSpPr/>
          <p:nvPr/>
        </p:nvSpPr>
        <p:spPr>
          <a:xfrm>
            <a:off x="1161900" y="-16800"/>
            <a:ext cx="4296000" cy="51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9"/>
          <p:cNvSpPr txBox="1"/>
          <p:nvPr>
            <p:ph type="title"/>
          </p:nvPr>
        </p:nvSpPr>
        <p:spPr>
          <a:xfrm>
            <a:off x="4516200" y="791100"/>
            <a:ext cx="4203000" cy="356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228600" spcFirstLastPara="1" rIns="228600" wrap="square" tIns="2286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" name="Google Shape;107;p49"/>
          <p:cNvSpPr txBox="1"/>
          <p:nvPr>
            <p:ph idx="1" type="body"/>
          </p:nvPr>
        </p:nvSpPr>
        <p:spPr>
          <a:xfrm>
            <a:off x="4516200" y="1776100"/>
            <a:ext cx="4203000" cy="25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228600" spcFirstLastPara="1" rIns="228600" wrap="square" tIns="4570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indent="-2286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indent="-2286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indent="-22860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photo layout, left">
  <p:cSld name="CUSTOM_9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0"/>
          <p:cNvSpPr/>
          <p:nvPr/>
        </p:nvSpPr>
        <p:spPr>
          <a:xfrm>
            <a:off x="4091100" y="625"/>
            <a:ext cx="4308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0"/>
          <p:cNvSpPr txBox="1"/>
          <p:nvPr>
            <p:ph type="title"/>
          </p:nvPr>
        </p:nvSpPr>
        <p:spPr>
          <a:xfrm>
            <a:off x="845675" y="791050"/>
            <a:ext cx="4203000" cy="98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228600" spcFirstLastPara="1" rIns="228600" wrap="square" tIns="2286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50"/>
          <p:cNvSpPr txBox="1"/>
          <p:nvPr>
            <p:ph idx="1" type="body"/>
          </p:nvPr>
        </p:nvSpPr>
        <p:spPr>
          <a:xfrm>
            <a:off x="845675" y="1776050"/>
            <a:ext cx="4203000" cy="25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228600" spcFirstLastPara="1" rIns="228600" wrap="square" tIns="4570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indent="-2286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indent="-2286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indent="-22860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2" name="Google Shape;112;p50"/>
          <p:cNvSpPr/>
          <p:nvPr/>
        </p:nvSpPr>
        <p:spPr>
          <a:xfrm>
            <a:off x="8392811" y="791100"/>
            <a:ext cx="218700" cy="356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top, black">
  <p:cSld name="CUSTOM_2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1"/>
          <p:cNvSpPr/>
          <p:nvPr/>
        </p:nvSpPr>
        <p:spPr>
          <a:xfrm>
            <a:off x="50" y="0"/>
            <a:ext cx="9144000" cy="1819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SU_Horiz_RGB_Digital_MaroonGold.png" id="115" name="Google Shape;115;p51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1"/>
          <p:cNvSpPr txBox="1"/>
          <p:nvPr>
            <p:ph type="title"/>
          </p:nvPr>
        </p:nvSpPr>
        <p:spPr>
          <a:xfrm>
            <a:off x="424100" y="310100"/>
            <a:ext cx="82950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top, gold">
  <p:cSld name="CUSTOM_2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118" name="Google Shape;118;p52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2"/>
          <p:cNvSpPr/>
          <p:nvPr/>
        </p:nvSpPr>
        <p:spPr>
          <a:xfrm>
            <a:off x="0" y="-40250"/>
            <a:ext cx="9144000" cy="1859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2"/>
          <p:cNvSpPr txBox="1"/>
          <p:nvPr>
            <p:ph type="title"/>
          </p:nvPr>
        </p:nvSpPr>
        <p:spPr>
          <a:xfrm>
            <a:off x="424100" y="310100"/>
            <a:ext cx="82950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top, maroon">
  <p:cSld name="CUSTOM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122" name="Google Shape;122;p53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3"/>
          <p:cNvSpPr/>
          <p:nvPr/>
        </p:nvSpPr>
        <p:spPr>
          <a:xfrm>
            <a:off x="50" y="0"/>
            <a:ext cx="9144000" cy="1819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3"/>
          <p:cNvSpPr txBox="1"/>
          <p:nvPr>
            <p:ph type="title"/>
          </p:nvPr>
        </p:nvSpPr>
        <p:spPr>
          <a:xfrm>
            <a:off x="424100" y="310100"/>
            <a:ext cx="82950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 — one column, black">
  <p:cSld name="1_19 Headline with text 1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4"/>
          <p:cNvSpPr txBox="1"/>
          <p:nvPr>
            <p:ph idx="1" type="body"/>
          </p:nvPr>
        </p:nvSpPr>
        <p:spPr>
          <a:xfrm>
            <a:off x="424925" y="979025"/>
            <a:ext cx="8294100" cy="3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0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54"/>
          <p:cNvSpPr txBox="1"/>
          <p:nvPr>
            <p:ph type="title"/>
          </p:nvPr>
        </p:nvSpPr>
        <p:spPr>
          <a:xfrm>
            <a:off x="417600" y="274925"/>
            <a:ext cx="83088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 — two column, right, gold">
  <p:cSld name="Section title and description">
    <p:bg>
      <p:bgPr>
        <a:solidFill>
          <a:schemeClr val="accen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5"/>
          <p:cNvSpPr/>
          <p:nvPr/>
        </p:nvSpPr>
        <p:spPr>
          <a:xfrm>
            <a:off x="-13975" y="875"/>
            <a:ext cx="4586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5"/>
          <p:cNvSpPr txBox="1"/>
          <p:nvPr>
            <p:ph idx="1" type="body"/>
          </p:nvPr>
        </p:nvSpPr>
        <p:spPr>
          <a:xfrm>
            <a:off x="5052900" y="315900"/>
            <a:ext cx="3666300" cy="4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55"/>
          <p:cNvSpPr txBox="1"/>
          <p:nvPr>
            <p:ph type="title"/>
          </p:nvPr>
        </p:nvSpPr>
        <p:spPr>
          <a:xfrm>
            <a:off x="424100" y="310100"/>
            <a:ext cx="409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with text 1">
  <p:cSld name="Headline with text 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1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1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1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1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1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1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1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20"/>
          <p:cNvSpPr txBox="1"/>
          <p:nvPr>
            <p:ph idx="1" type="body"/>
          </p:nvPr>
        </p:nvSpPr>
        <p:spPr>
          <a:xfrm>
            <a:off x="311699" y="1204826"/>
            <a:ext cx="7837925" cy="3493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SzPts val="1575"/>
              <a:buNone/>
              <a:defRPr sz="118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SzPts val="1350"/>
              <a:buNone/>
              <a:defRPr sz="101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SzPts val="1125"/>
              <a:buNone/>
              <a:defRPr sz="843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" name="Google Shape;2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9624" y="4560208"/>
            <a:ext cx="994377" cy="583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image — two column, right">
  <p:cSld name="Section title and description_3_1">
    <p:bg>
      <p:bgPr>
        <a:solidFill>
          <a:schemeClr val="lt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6"/>
          <p:cNvSpPr/>
          <p:nvPr/>
        </p:nvSpPr>
        <p:spPr>
          <a:xfrm>
            <a:off x="4627800" y="875"/>
            <a:ext cx="4516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6"/>
          <p:cNvSpPr txBox="1"/>
          <p:nvPr>
            <p:ph type="title"/>
          </p:nvPr>
        </p:nvSpPr>
        <p:spPr>
          <a:xfrm>
            <a:off x="5052900" y="315900"/>
            <a:ext cx="366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56"/>
          <p:cNvSpPr txBox="1"/>
          <p:nvPr>
            <p:ph idx="1" type="body"/>
          </p:nvPr>
        </p:nvSpPr>
        <p:spPr>
          <a:xfrm>
            <a:off x="5052850" y="1286950"/>
            <a:ext cx="36660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56"/>
          <p:cNvSpPr/>
          <p:nvPr>
            <p:ph idx="2" type="pic"/>
          </p:nvPr>
        </p:nvSpPr>
        <p:spPr>
          <a:xfrm>
            <a:off x="0" y="-3252"/>
            <a:ext cx="4627800" cy="516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 — two column, left, gold">
  <p:cSld name="Section title and description_2">
    <p:bg>
      <p:bgPr>
        <a:solidFill>
          <a:schemeClr val="accen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7"/>
          <p:cNvSpPr/>
          <p:nvPr/>
        </p:nvSpPr>
        <p:spPr>
          <a:xfrm>
            <a:off x="-13975" y="875"/>
            <a:ext cx="4530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7"/>
          <p:cNvSpPr txBox="1"/>
          <p:nvPr>
            <p:ph idx="1" type="body"/>
          </p:nvPr>
        </p:nvSpPr>
        <p:spPr>
          <a:xfrm>
            <a:off x="424925" y="1334850"/>
            <a:ext cx="3791100" cy="3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57"/>
          <p:cNvSpPr txBox="1"/>
          <p:nvPr>
            <p:ph type="title"/>
          </p:nvPr>
        </p:nvSpPr>
        <p:spPr>
          <a:xfrm>
            <a:off x="424925" y="315900"/>
            <a:ext cx="366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 — three column">
  <p:cSld name="1_Title only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8"/>
          <p:cNvSpPr txBox="1"/>
          <p:nvPr>
            <p:ph idx="1" type="body"/>
          </p:nvPr>
        </p:nvSpPr>
        <p:spPr>
          <a:xfrm>
            <a:off x="6305375" y="884250"/>
            <a:ext cx="25002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58"/>
          <p:cNvSpPr txBox="1"/>
          <p:nvPr>
            <p:ph idx="2" type="body"/>
          </p:nvPr>
        </p:nvSpPr>
        <p:spPr>
          <a:xfrm>
            <a:off x="3367550" y="882800"/>
            <a:ext cx="2829300" cy="4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58"/>
          <p:cNvSpPr txBox="1"/>
          <p:nvPr>
            <p:ph idx="3" type="body"/>
          </p:nvPr>
        </p:nvSpPr>
        <p:spPr>
          <a:xfrm>
            <a:off x="424100" y="882800"/>
            <a:ext cx="2816700" cy="4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58"/>
          <p:cNvSpPr txBox="1"/>
          <p:nvPr>
            <p:ph type="title"/>
          </p:nvPr>
        </p:nvSpPr>
        <p:spPr>
          <a:xfrm>
            <a:off x="424100" y="310100"/>
            <a:ext cx="82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middle, gold">
  <p:cSld name="Chapter break ba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9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SU_Horiz_RGB_Digital_MaroonGold.png" id="148" name="Google Shape;148;p59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59"/>
          <p:cNvSpPr txBox="1"/>
          <p:nvPr>
            <p:ph type="title"/>
          </p:nvPr>
        </p:nvSpPr>
        <p:spPr>
          <a:xfrm>
            <a:off x="431125" y="2064600"/>
            <a:ext cx="8288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b="1" i="0" sz="3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000"/>
              <a:buFont typeface="Arial"/>
              <a:buNone/>
              <a:defRPr b="1"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 — one column, left">
  <p:cSld name="Section title and description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0"/>
          <p:cNvSpPr txBox="1"/>
          <p:nvPr>
            <p:ph idx="1" type="body"/>
          </p:nvPr>
        </p:nvSpPr>
        <p:spPr>
          <a:xfrm>
            <a:off x="5024275" y="445025"/>
            <a:ext cx="3837000" cy="3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60"/>
          <p:cNvSpPr txBox="1"/>
          <p:nvPr>
            <p:ph type="title"/>
          </p:nvPr>
        </p:nvSpPr>
        <p:spPr>
          <a:xfrm>
            <a:off x="424825" y="258975"/>
            <a:ext cx="36663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*Presentation title simple, preheader">
  <p:cSld name="Cover Intro Option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1"/>
          <p:cNvSpPr txBox="1"/>
          <p:nvPr>
            <p:ph idx="1" type="subTitle"/>
          </p:nvPr>
        </p:nvSpPr>
        <p:spPr>
          <a:xfrm>
            <a:off x="422025" y="881476"/>
            <a:ext cx="75087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61"/>
          <p:cNvSpPr txBox="1"/>
          <p:nvPr>
            <p:ph type="title"/>
          </p:nvPr>
        </p:nvSpPr>
        <p:spPr>
          <a:xfrm>
            <a:off x="401075" y="1141450"/>
            <a:ext cx="84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ASU_Horiz_RGB_Digital_MaroonGold.png" id="156" name="Google Shape;156;p61"/>
          <p:cNvPicPr preferRelativeResize="0"/>
          <p:nvPr/>
        </p:nvPicPr>
        <p:blipFill rotWithShape="1">
          <a:blip r:embed="rId2">
            <a:alphaModFix/>
          </a:blip>
          <a:srcRect b="0" l="0" r="0" t="-4997"/>
          <a:stretch/>
        </p:blipFill>
        <p:spPr>
          <a:xfrm>
            <a:off x="147537" y="3991868"/>
            <a:ext cx="4009200" cy="11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with preheader, gold">
  <p:cSld name="Gold chapter break or bold statement gold_2">
    <p:bg>
      <p:bgPr>
        <a:solidFill>
          <a:schemeClr val="accen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2"/>
          <p:cNvSpPr txBox="1"/>
          <p:nvPr>
            <p:ph idx="1" type="subTitle"/>
          </p:nvPr>
        </p:nvSpPr>
        <p:spPr>
          <a:xfrm>
            <a:off x="419775" y="882950"/>
            <a:ext cx="82992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62"/>
          <p:cNvSpPr txBox="1"/>
          <p:nvPr>
            <p:ph type="title"/>
          </p:nvPr>
        </p:nvSpPr>
        <p:spPr>
          <a:xfrm>
            <a:off x="419800" y="1136400"/>
            <a:ext cx="82992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with preheader, white">
  <p:cSld name="CUSTOM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3"/>
          <p:cNvSpPr txBox="1"/>
          <p:nvPr>
            <p:ph idx="1" type="subTitle"/>
          </p:nvPr>
        </p:nvSpPr>
        <p:spPr>
          <a:xfrm>
            <a:off x="419775" y="882950"/>
            <a:ext cx="82992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63"/>
          <p:cNvSpPr txBox="1"/>
          <p:nvPr>
            <p:ph type="title"/>
          </p:nvPr>
        </p:nvSpPr>
        <p:spPr>
          <a:xfrm>
            <a:off x="419800" y="1136400"/>
            <a:ext cx="82992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with preheader, black">
  <p:cSld name="CUSTOM_11"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4"/>
          <p:cNvSpPr txBox="1"/>
          <p:nvPr>
            <p:ph idx="1" type="subTitle"/>
          </p:nvPr>
        </p:nvSpPr>
        <p:spPr>
          <a:xfrm>
            <a:off x="419775" y="882950"/>
            <a:ext cx="82992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64"/>
          <p:cNvSpPr txBox="1"/>
          <p:nvPr>
            <p:ph type="title"/>
          </p:nvPr>
        </p:nvSpPr>
        <p:spPr>
          <a:xfrm>
            <a:off x="419800" y="1136400"/>
            <a:ext cx="82992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with preheader, maroon">
  <p:cSld name="Gold chapter break or bold statement gold_2_1">
    <p:bg>
      <p:bgPr>
        <a:solidFill>
          <a:schemeClr val="accent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5"/>
          <p:cNvSpPr txBox="1"/>
          <p:nvPr>
            <p:ph idx="1" type="subTitle"/>
          </p:nvPr>
        </p:nvSpPr>
        <p:spPr>
          <a:xfrm>
            <a:off x="419775" y="882950"/>
            <a:ext cx="82992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65"/>
          <p:cNvSpPr txBox="1"/>
          <p:nvPr>
            <p:ph type="title"/>
          </p:nvPr>
        </p:nvSpPr>
        <p:spPr>
          <a:xfrm>
            <a:off x="419800" y="1136400"/>
            <a:ext cx="82992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Blank" type="title">
  <p:cSld name="TITLE">
    <p:bg>
      <p:bgPr>
        <a:noFill/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photo background">
  <p:cSld name="Chapter break bar_2_2_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6"/>
          <p:cNvSpPr/>
          <p:nvPr>
            <p:ph idx="2" type="pic"/>
          </p:nvPr>
        </p:nvSpPr>
        <p:spPr>
          <a:xfrm>
            <a:off x="0" y="-19975"/>
            <a:ext cx="9144000" cy="51636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66"/>
          <p:cNvSpPr txBox="1"/>
          <p:nvPr>
            <p:ph type="title"/>
          </p:nvPr>
        </p:nvSpPr>
        <p:spPr>
          <a:xfrm>
            <a:off x="431125" y="2919325"/>
            <a:ext cx="7833600" cy="1069200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b="1" i="0" sz="4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b="1" sz="4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middle, black">
  <p:cSld name="Chapter break bar_2_2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7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SU_Horiz_RGB_Digital_MaroonGold.png" id="174" name="Google Shape;174;p67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67"/>
          <p:cNvSpPr txBox="1"/>
          <p:nvPr>
            <p:ph type="title"/>
          </p:nvPr>
        </p:nvSpPr>
        <p:spPr>
          <a:xfrm>
            <a:off x="431125" y="2064600"/>
            <a:ext cx="8288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Chapter break middle, maroon">
  <p:cSld name="Chapter break bar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8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8"/>
          <p:cNvSpPr txBox="1"/>
          <p:nvPr>
            <p:ph type="title"/>
          </p:nvPr>
        </p:nvSpPr>
        <p:spPr>
          <a:xfrm>
            <a:off x="431125" y="2064600"/>
            <a:ext cx="82881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ASU_Horiz_RGB_Digital_MaroonGold.png" id="179" name="Google Shape;179;p68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image — 2 column, left">
  <p:cSld name="Call out plus image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9"/>
          <p:cNvSpPr txBox="1"/>
          <p:nvPr>
            <p:ph type="title"/>
          </p:nvPr>
        </p:nvSpPr>
        <p:spPr>
          <a:xfrm>
            <a:off x="424925" y="220000"/>
            <a:ext cx="19755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69"/>
          <p:cNvSpPr/>
          <p:nvPr>
            <p:ph idx="2" type="pic"/>
          </p:nvPr>
        </p:nvSpPr>
        <p:spPr>
          <a:xfrm>
            <a:off x="2531850" y="-3000"/>
            <a:ext cx="6612300" cy="514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two column, black">
  <p:cSld name="Section title and description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0"/>
          <p:cNvSpPr/>
          <p:nvPr/>
        </p:nvSpPr>
        <p:spPr>
          <a:xfrm>
            <a:off x="4630550" y="0"/>
            <a:ext cx="45135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0"/>
          <p:cNvSpPr txBox="1"/>
          <p:nvPr>
            <p:ph idx="1" type="body"/>
          </p:nvPr>
        </p:nvSpPr>
        <p:spPr>
          <a:xfrm>
            <a:off x="5052900" y="315900"/>
            <a:ext cx="3666300" cy="4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70"/>
          <p:cNvSpPr txBox="1"/>
          <p:nvPr/>
        </p:nvSpPr>
        <p:spPr>
          <a:xfrm>
            <a:off x="440550" y="1519975"/>
            <a:ext cx="3767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0"/>
          <p:cNvSpPr txBox="1"/>
          <p:nvPr>
            <p:ph type="title"/>
          </p:nvPr>
        </p:nvSpPr>
        <p:spPr>
          <a:xfrm>
            <a:off x="424100" y="310100"/>
            <a:ext cx="409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image — two column, left">
  <p:cSld name="Placeholder 06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1"/>
          <p:cNvSpPr/>
          <p:nvPr>
            <p:ph idx="2" type="pic"/>
          </p:nvPr>
        </p:nvSpPr>
        <p:spPr>
          <a:xfrm>
            <a:off x="4208300" y="0"/>
            <a:ext cx="4935900" cy="226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90" name="Google Shape;190;p71"/>
          <p:cNvSpPr txBox="1"/>
          <p:nvPr>
            <p:ph idx="1" type="body"/>
          </p:nvPr>
        </p:nvSpPr>
        <p:spPr>
          <a:xfrm>
            <a:off x="443000" y="1435925"/>
            <a:ext cx="3223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1" name="Google Shape;191;p71"/>
          <p:cNvSpPr txBox="1"/>
          <p:nvPr>
            <p:ph type="title"/>
          </p:nvPr>
        </p:nvSpPr>
        <p:spPr>
          <a:xfrm>
            <a:off x="424925" y="511525"/>
            <a:ext cx="32232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71"/>
          <p:cNvSpPr txBox="1"/>
          <p:nvPr/>
        </p:nvSpPr>
        <p:spPr>
          <a:xfrm>
            <a:off x="0" y="0"/>
            <a:ext cx="311700" cy="225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image — two column, right">
  <p:cSld name="Placeholder 10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2"/>
          <p:cNvSpPr txBox="1"/>
          <p:nvPr/>
        </p:nvSpPr>
        <p:spPr>
          <a:xfrm>
            <a:off x="3896915" y="0"/>
            <a:ext cx="5017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72"/>
          <p:cNvSpPr/>
          <p:nvPr>
            <p:ph idx="2" type="pic"/>
          </p:nvPr>
        </p:nvSpPr>
        <p:spPr>
          <a:xfrm>
            <a:off x="424925" y="445325"/>
            <a:ext cx="2942700" cy="40683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96" name="Google Shape;196;p72"/>
          <p:cNvSpPr txBox="1"/>
          <p:nvPr>
            <p:ph idx="1" type="body"/>
          </p:nvPr>
        </p:nvSpPr>
        <p:spPr>
          <a:xfrm>
            <a:off x="4610696" y="1711625"/>
            <a:ext cx="37965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7" name="Google Shape;197;p72"/>
          <p:cNvSpPr txBox="1"/>
          <p:nvPr>
            <p:ph type="title"/>
          </p:nvPr>
        </p:nvSpPr>
        <p:spPr>
          <a:xfrm>
            <a:off x="4587400" y="740125"/>
            <a:ext cx="37965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image — two column, left">
  <p:cSld name="Placeholder 1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73"/>
          <p:cNvPicPr preferRelativeResize="0"/>
          <p:nvPr/>
        </p:nvPicPr>
        <p:blipFill rotWithShape="1">
          <a:blip r:embed="rId2">
            <a:alphaModFix/>
          </a:blip>
          <a:srcRect b="0" l="92733" r="-832" t="0"/>
          <a:stretch/>
        </p:blipFill>
        <p:spPr>
          <a:xfrm>
            <a:off x="6993600" y="-2225"/>
            <a:ext cx="740700" cy="514794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73"/>
          <p:cNvSpPr txBox="1"/>
          <p:nvPr/>
        </p:nvSpPr>
        <p:spPr>
          <a:xfrm>
            <a:off x="7717631" y="0"/>
            <a:ext cx="1426500" cy="5143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3"/>
          <p:cNvSpPr/>
          <p:nvPr>
            <p:ph idx="2" type="pic"/>
          </p:nvPr>
        </p:nvSpPr>
        <p:spPr>
          <a:xfrm>
            <a:off x="5453775" y="429075"/>
            <a:ext cx="3265200" cy="4286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02" name="Google Shape;202;p73"/>
          <p:cNvSpPr txBox="1"/>
          <p:nvPr>
            <p:ph idx="1" type="body"/>
          </p:nvPr>
        </p:nvSpPr>
        <p:spPr>
          <a:xfrm>
            <a:off x="845300" y="1748275"/>
            <a:ext cx="33498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indent="-2286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indent="-2286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indent="-22860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3" name="Google Shape;203;p73"/>
          <p:cNvSpPr txBox="1"/>
          <p:nvPr>
            <p:ph type="title"/>
          </p:nvPr>
        </p:nvSpPr>
        <p:spPr>
          <a:xfrm>
            <a:off x="845300" y="861400"/>
            <a:ext cx="28539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Title, text, image — five column, left">
  <p:cSld name="Placeholder 2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74"/>
          <p:cNvSpPr txBox="1"/>
          <p:nvPr/>
        </p:nvSpPr>
        <p:spPr>
          <a:xfrm>
            <a:off x="229790" y="456009"/>
            <a:ext cx="7453200" cy="390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74"/>
          <p:cNvSpPr/>
          <p:nvPr>
            <p:ph idx="2" type="pic"/>
          </p:nvPr>
        </p:nvSpPr>
        <p:spPr>
          <a:xfrm>
            <a:off x="7668225" y="1149025"/>
            <a:ext cx="1476000" cy="252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08" name="Google Shape;208;p74"/>
          <p:cNvSpPr/>
          <p:nvPr>
            <p:ph idx="3" type="pic"/>
          </p:nvPr>
        </p:nvSpPr>
        <p:spPr>
          <a:xfrm>
            <a:off x="6192450" y="1149025"/>
            <a:ext cx="1476000" cy="252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09" name="Google Shape;209;p74"/>
          <p:cNvSpPr/>
          <p:nvPr>
            <p:ph idx="4" type="pic"/>
          </p:nvPr>
        </p:nvSpPr>
        <p:spPr>
          <a:xfrm>
            <a:off x="4716675" y="1149025"/>
            <a:ext cx="1476000" cy="252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10" name="Google Shape;210;p74"/>
          <p:cNvSpPr/>
          <p:nvPr>
            <p:ph idx="5" type="pic"/>
          </p:nvPr>
        </p:nvSpPr>
        <p:spPr>
          <a:xfrm>
            <a:off x="3240900" y="1149025"/>
            <a:ext cx="1476000" cy="252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11" name="Google Shape;211;p74"/>
          <p:cNvSpPr txBox="1"/>
          <p:nvPr>
            <p:ph idx="1" type="body"/>
          </p:nvPr>
        </p:nvSpPr>
        <p:spPr>
          <a:xfrm>
            <a:off x="563625" y="2321225"/>
            <a:ext cx="24159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2" name="Google Shape;212;p74"/>
          <p:cNvSpPr txBox="1"/>
          <p:nvPr>
            <p:ph type="title"/>
          </p:nvPr>
        </p:nvSpPr>
        <p:spPr>
          <a:xfrm>
            <a:off x="548800" y="1349725"/>
            <a:ext cx="20616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Section intro title, black">
  <p:cSld name="Gold chapter break or bold statement gold_3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8939" y="4346254"/>
            <a:ext cx="1068775" cy="62780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2"/>
          <p:cNvSpPr txBox="1"/>
          <p:nvPr>
            <p:ph type="title"/>
          </p:nvPr>
        </p:nvSpPr>
        <p:spPr>
          <a:xfrm>
            <a:off x="424925" y="315900"/>
            <a:ext cx="8294400" cy="4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Section intro title, maroon">
  <p:cSld name="Gold chapter break or bold statement gold_3_1">
    <p:bg>
      <p:bgPr>
        <a:solidFill>
          <a:schemeClr val="accent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8939" y="4346254"/>
            <a:ext cx="1068775" cy="62780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3"/>
          <p:cNvSpPr txBox="1"/>
          <p:nvPr>
            <p:ph type="title"/>
          </p:nvPr>
        </p:nvSpPr>
        <p:spPr>
          <a:xfrm>
            <a:off x="424925" y="315900"/>
            <a:ext cx="8294400" cy="4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z-Blank with logo, white">
  <p:cSld name="TITLE_3">
    <p:bg>
      <p:bgPr>
        <a:noFill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32" name="Google Shape;32;p24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: Photo grid">
  <p:cSld name="TITLE_3_1">
    <p:bg>
      <p:bgPr>
        <a:noFill/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/>
          <p:nvPr>
            <p:ph idx="2" type="pic"/>
          </p:nvPr>
        </p:nvSpPr>
        <p:spPr>
          <a:xfrm>
            <a:off x="-10414" y="2136"/>
            <a:ext cx="26238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25"/>
          <p:cNvSpPr/>
          <p:nvPr>
            <p:ph idx="3" type="pic"/>
          </p:nvPr>
        </p:nvSpPr>
        <p:spPr>
          <a:xfrm>
            <a:off x="-10425" y="1746100"/>
            <a:ext cx="2623800" cy="33975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25"/>
          <p:cNvSpPr/>
          <p:nvPr>
            <p:ph idx="4" type="pic"/>
          </p:nvPr>
        </p:nvSpPr>
        <p:spPr>
          <a:xfrm>
            <a:off x="2682550" y="1458075"/>
            <a:ext cx="33276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25"/>
          <p:cNvSpPr/>
          <p:nvPr>
            <p:ph idx="5" type="pic"/>
          </p:nvPr>
        </p:nvSpPr>
        <p:spPr>
          <a:xfrm>
            <a:off x="2682544" y="2136"/>
            <a:ext cx="17493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25"/>
          <p:cNvSpPr/>
          <p:nvPr>
            <p:ph idx="6" type="pic"/>
          </p:nvPr>
        </p:nvSpPr>
        <p:spPr>
          <a:xfrm>
            <a:off x="4490588" y="2136"/>
            <a:ext cx="15195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25"/>
          <p:cNvSpPr/>
          <p:nvPr>
            <p:ph idx="7" type="pic"/>
          </p:nvPr>
        </p:nvSpPr>
        <p:spPr>
          <a:xfrm>
            <a:off x="2682550" y="3186300"/>
            <a:ext cx="6461400" cy="19572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25"/>
          <p:cNvSpPr/>
          <p:nvPr>
            <p:ph idx="8" type="pic"/>
          </p:nvPr>
        </p:nvSpPr>
        <p:spPr>
          <a:xfrm>
            <a:off x="6068831" y="2136"/>
            <a:ext cx="1560600" cy="31317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25"/>
          <p:cNvSpPr/>
          <p:nvPr>
            <p:ph idx="9" type="pic"/>
          </p:nvPr>
        </p:nvSpPr>
        <p:spPr>
          <a:xfrm>
            <a:off x="7688175" y="2136"/>
            <a:ext cx="1455900" cy="3131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20688" y="263844"/>
            <a:ext cx="83088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24925" y="884250"/>
            <a:ext cx="82944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"/>
          <p:cNvSpPr txBox="1"/>
          <p:nvPr/>
        </p:nvSpPr>
        <p:spPr>
          <a:xfrm>
            <a:off x="7465849" y="4935583"/>
            <a:ext cx="1428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0" i="0" lang="en-US" sz="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Copyright © 2022 Arizona Board of Regents</a:t>
            </a:r>
            <a:endParaRPr b="0" i="0" sz="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560">
          <p15:clr>
            <a:srgbClr val="FF00FF"/>
          </p15:clr>
        </p15:guide>
        <p15:guide id="2" orient="horz" pos="3041">
          <p15:clr>
            <a:srgbClr val="FF00FF"/>
          </p15:clr>
        </p15:guide>
        <p15:guide id="3" orient="horz" pos="199">
          <p15:clr>
            <a:srgbClr val="FF00FF"/>
          </p15:clr>
        </p15:guide>
        <p15:guide id="4" pos="265">
          <p15:clr>
            <a:srgbClr val="FF00FF"/>
          </p15:clr>
        </p15:guide>
        <p15:guide id="5" pos="5480">
          <p15:clr>
            <a:srgbClr val="FF00FF"/>
          </p15:clr>
        </p15:guide>
        <p15:guide id="6" pos="2911">
          <p15:clr>
            <a:srgbClr val="FF00FF"/>
          </p15:clr>
        </p15:guide>
        <p15:guide id="7" orient="horz" pos="1620">
          <p15:clr>
            <a:srgbClr val="00FFFF"/>
          </p15:clr>
        </p15:guide>
        <p15:guide id="8" pos="5544">
          <p15:clr>
            <a:srgbClr val="FF00FF"/>
          </p15:clr>
        </p15:guide>
        <p15:guide id="9" pos="204">
          <p15:clr>
            <a:srgbClr val="FF00FF"/>
          </p15:clr>
        </p15:guide>
        <p15:guide id="10" pos="466">
          <p15:clr>
            <a:srgbClr val="FF00FF"/>
          </p15:clr>
        </p15:guide>
        <p15:guide id="11" pos="531">
          <p15:clr>
            <a:srgbClr val="FF00FF"/>
          </p15:clr>
        </p15:guide>
        <p15:guide id="12" pos="731">
          <p15:clr>
            <a:srgbClr val="FF00FF"/>
          </p15:clr>
        </p15:guide>
        <p15:guide id="13" pos="792">
          <p15:clr>
            <a:srgbClr val="FF00FF"/>
          </p15:clr>
        </p15:guide>
        <p15:guide id="14" pos="993">
          <p15:clr>
            <a:srgbClr val="FF00FF"/>
          </p15:clr>
        </p15:guide>
        <p15:guide id="15" pos="1059">
          <p15:clr>
            <a:srgbClr val="FF00FF"/>
          </p15:clr>
        </p15:guide>
        <p15:guide id="16" pos="1259">
          <p15:clr>
            <a:srgbClr val="FF00FF"/>
          </p15:clr>
        </p15:guide>
        <p15:guide id="17" pos="1319">
          <p15:clr>
            <a:srgbClr val="FF00FF"/>
          </p15:clr>
        </p15:guide>
        <p15:guide id="18" pos="1519">
          <p15:clr>
            <a:srgbClr val="FF00FF"/>
          </p15:clr>
        </p15:guide>
        <p15:guide id="19" pos="1584">
          <p15:clr>
            <a:srgbClr val="FF00FF"/>
          </p15:clr>
        </p15:guide>
        <p15:guide id="20" pos="1786">
          <p15:clr>
            <a:srgbClr val="FF00FF"/>
          </p15:clr>
        </p15:guide>
        <p15:guide id="21" pos="1849">
          <p15:clr>
            <a:srgbClr val="FF00FF"/>
          </p15:clr>
        </p15:guide>
        <p15:guide id="22" pos="2052">
          <p15:clr>
            <a:srgbClr val="FF00FF"/>
          </p15:clr>
        </p15:guide>
        <p15:guide id="23" pos="2114">
          <p15:clr>
            <a:srgbClr val="FF00FF"/>
          </p15:clr>
        </p15:guide>
        <p15:guide id="24" pos="2314">
          <p15:clr>
            <a:srgbClr val="FF00FF"/>
          </p15:clr>
        </p15:guide>
        <p15:guide id="25" pos="2379">
          <p15:clr>
            <a:srgbClr val="FF00FF"/>
          </p15:clr>
        </p15:guide>
        <p15:guide id="26" pos="2576">
          <p15:clr>
            <a:srgbClr val="FF00FF"/>
          </p15:clr>
        </p15:guide>
        <p15:guide id="27" pos="2644">
          <p15:clr>
            <a:srgbClr val="FF00FF"/>
          </p15:clr>
        </p15:guide>
        <p15:guide id="28" pos="2849">
          <p15:clr>
            <a:srgbClr val="FF00FF"/>
          </p15:clr>
        </p15:guide>
        <p15:guide id="29" pos="3113">
          <p15:clr>
            <a:srgbClr val="FF00FF"/>
          </p15:clr>
        </p15:guide>
        <p15:guide id="30" pos="3174">
          <p15:clr>
            <a:srgbClr val="FF00FF"/>
          </p15:clr>
        </p15:guide>
        <p15:guide id="31" pos="3377">
          <p15:clr>
            <a:srgbClr val="FF00FF"/>
          </p15:clr>
        </p15:guide>
        <p15:guide id="32" pos="3437">
          <p15:clr>
            <a:srgbClr val="FF00FF"/>
          </p15:clr>
        </p15:guide>
        <p15:guide id="33" pos="3641">
          <p15:clr>
            <a:srgbClr val="FF00FF"/>
          </p15:clr>
        </p15:guide>
        <p15:guide id="34" pos="3700">
          <p15:clr>
            <a:srgbClr val="FF00FF"/>
          </p15:clr>
        </p15:guide>
        <p15:guide id="35" pos="3904">
          <p15:clr>
            <a:srgbClr val="FF00FF"/>
          </p15:clr>
        </p15:guide>
        <p15:guide id="36" pos="3963">
          <p15:clr>
            <a:srgbClr val="FF00FF"/>
          </p15:clr>
        </p15:guide>
        <p15:guide id="37" pos="4162">
          <p15:clr>
            <a:srgbClr val="FF00FF"/>
          </p15:clr>
        </p15:guide>
        <p15:guide id="38" pos="4230">
          <p15:clr>
            <a:srgbClr val="FF00FF"/>
          </p15:clr>
        </p15:guide>
        <p15:guide id="39" pos="4429">
          <p15:clr>
            <a:srgbClr val="FF00FF"/>
          </p15:clr>
        </p15:guide>
        <p15:guide id="40" pos="4490">
          <p15:clr>
            <a:srgbClr val="FF00FF"/>
          </p15:clr>
        </p15:guide>
        <p15:guide id="41" pos="4695">
          <p15:clr>
            <a:srgbClr val="FF00FF"/>
          </p15:clr>
        </p15:guide>
        <p15:guide id="42" pos="4754">
          <p15:clr>
            <a:srgbClr val="FF00FF"/>
          </p15:clr>
        </p15:guide>
        <p15:guide id="43" pos="4953">
          <p15:clr>
            <a:srgbClr val="FF00FF"/>
          </p15:clr>
        </p15:guide>
        <p15:guide id="44" pos="5017">
          <p15:clr>
            <a:srgbClr val="FF00FF"/>
          </p15:clr>
        </p15:guide>
        <p15:guide id="45" pos="5220">
          <p15:clr>
            <a:srgbClr val="FF00FF"/>
          </p15:clr>
        </p15:guide>
        <p15:guide id="46" pos="5286">
          <p15:clr>
            <a:srgbClr val="FF00FF"/>
          </p15:clr>
        </p15:guide>
        <p15:guide id="47" pos="2880">
          <p15:clr>
            <a:srgbClr val="00FF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Relationship Id="rId4" Type="http://schemas.openxmlformats.org/officeDocument/2006/relationships/image" Target="../media/image30.png"/><Relationship Id="rId5" Type="http://schemas.openxmlformats.org/officeDocument/2006/relationships/image" Target="../media/image21.png"/><Relationship Id="rId6" Type="http://schemas.openxmlformats.org/officeDocument/2006/relationships/image" Target="../media/image3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18.jpg"/><Relationship Id="rId5" Type="http://schemas.openxmlformats.org/officeDocument/2006/relationships/image" Target="../media/image3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"/>
          <p:cNvSpPr txBox="1"/>
          <p:nvPr>
            <p:ph type="ctrTitle"/>
          </p:nvPr>
        </p:nvSpPr>
        <p:spPr>
          <a:xfrm>
            <a:off x="421975" y="1253688"/>
            <a:ext cx="8376300" cy="29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4800"/>
              <a:buNone/>
            </a:pPr>
            <a:r>
              <a:rPr lang="en-US" sz="2800">
                <a:solidFill>
                  <a:srgbClr val="000000"/>
                </a:solidFill>
                <a:highlight>
                  <a:srgbClr val="FFFFFF"/>
                </a:highlight>
              </a:rPr>
              <a:t>Accurate Cooperative Sensor Fusion by Parameterized Covariance</a:t>
            </a:r>
            <a:r>
              <a:rPr lang="en-US" sz="2800">
                <a:solidFill>
                  <a:srgbClr val="000000"/>
                </a:solidFill>
              </a:rPr>
              <a:t> </a:t>
            </a:r>
            <a:r>
              <a:rPr lang="en-US" sz="2800">
                <a:solidFill>
                  <a:srgbClr val="000000"/>
                </a:solidFill>
                <a:highlight>
                  <a:srgbClr val="FFFFFF"/>
                </a:highlight>
              </a:rPr>
              <a:t>Generation for Sensing and Localization Pipelines in CAVs</a:t>
            </a:r>
            <a:endParaRPr sz="2800"/>
          </a:p>
        </p:txBody>
      </p:sp>
      <p:sp>
        <p:nvSpPr>
          <p:cNvPr id="218" name="Google Shape;218;p1"/>
          <p:cNvSpPr txBox="1"/>
          <p:nvPr>
            <p:ph idx="1" type="subTitle"/>
          </p:nvPr>
        </p:nvSpPr>
        <p:spPr>
          <a:xfrm>
            <a:off x="423775" y="4279950"/>
            <a:ext cx="8295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SzPts val="1000"/>
              <a:buNone/>
            </a:pPr>
            <a:r>
              <a:rPr lang="en-US" sz="2100"/>
              <a:t>Edward Andert and Aviral Shrivastava, ITSC 2022</a:t>
            </a:r>
            <a:endParaRPr sz="21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0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Our Method – Parameterizing Results</a:t>
            </a:r>
            <a:endParaRPr/>
          </a:p>
        </p:txBody>
      </p:sp>
      <p:pic>
        <p:nvPicPr>
          <p:cNvPr descr="Diagram&#10;&#10;Description automatically generated" id="360" name="Google Shape;3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1732" y="1741697"/>
            <a:ext cx="5020675" cy="3183212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0"/>
          <p:cNvSpPr txBox="1"/>
          <p:nvPr>
            <p:ph idx="1" type="body"/>
          </p:nvPr>
        </p:nvSpPr>
        <p:spPr>
          <a:xfrm>
            <a:off x="429875" y="884250"/>
            <a:ext cx="82893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SzPts val="1600"/>
              <a:buFont typeface="Arial"/>
              <a:buChar char="•"/>
            </a:pPr>
            <a:r>
              <a:rPr lang="en-US"/>
              <a:t>We took error classification results and parametrized W.R.T. most significant predictors</a:t>
            </a:r>
            <a:endParaRPr/>
          </a:p>
        </p:txBody>
      </p:sp>
      <p:pic>
        <p:nvPicPr>
          <p:cNvPr id="362" name="Google Shape;36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593" y="1328043"/>
            <a:ext cx="5195993" cy="210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1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Our Method – Incorporating Into Fusion</a:t>
            </a:r>
            <a:endParaRPr/>
          </a:p>
        </p:txBody>
      </p:sp>
      <p:sp>
        <p:nvSpPr>
          <p:cNvPr id="368" name="Google Shape;368;p11"/>
          <p:cNvSpPr txBox="1"/>
          <p:nvPr>
            <p:ph idx="1" type="body"/>
          </p:nvPr>
        </p:nvSpPr>
        <p:spPr>
          <a:xfrm>
            <a:off x="429875" y="884250"/>
            <a:ext cx="82893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Added parameterized covariance estimation step into local and global sensor fusion.</a:t>
            </a:r>
            <a:endParaRPr/>
          </a:p>
          <a:p>
            <a:pPr indent="-196850" lvl="1" marL="74295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Diagram&#10;&#10;Description automatically generated" id="369" name="Google Shape;3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9871" y="3110512"/>
            <a:ext cx="5682293" cy="20329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370" name="Google Shape;37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2527" y="1219508"/>
            <a:ext cx="5976980" cy="1890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&#10;&#10;Description automatically generated" id="375" name="Google Shape;37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607" y="3246457"/>
            <a:ext cx="2668819" cy="165311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2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Experimental Setup</a:t>
            </a:r>
            <a:endParaRPr/>
          </a:p>
        </p:txBody>
      </p:sp>
      <p:pic>
        <p:nvPicPr>
          <p:cNvPr descr="A picture containing arrow&#10;&#10;Description automatically generated" id="377" name="Google Shape;37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3469" y="1221281"/>
            <a:ext cx="3046181" cy="2909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350" y="1221281"/>
            <a:ext cx="4677496" cy="18907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road, ground, outdoor&#10;&#10;Description automatically generated" id="379" name="Google Shape;379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56086" y="3246457"/>
            <a:ext cx="2631571" cy="1660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3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descr="Chart&#10;&#10;Description automatically generated with medium confidence" id="385" name="Google Shape;385;p13"/>
          <p:cNvPicPr preferRelativeResize="0"/>
          <p:nvPr/>
        </p:nvPicPr>
        <p:blipFill rotWithShape="1">
          <a:blip r:embed="rId3">
            <a:alphaModFix/>
          </a:blip>
          <a:srcRect b="0" l="0" r="0" t="9711"/>
          <a:stretch/>
        </p:blipFill>
        <p:spPr>
          <a:xfrm>
            <a:off x="492751" y="985838"/>
            <a:ext cx="8226574" cy="3563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4"/>
          <p:cNvSpPr txBox="1"/>
          <p:nvPr>
            <p:ph idx="1" type="body"/>
          </p:nvPr>
        </p:nvSpPr>
        <p:spPr>
          <a:xfrm>
            <a:off x="429875" y="884250"/>
            <a:ext cx="82893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Proper error modeling is essential for accurate cooperative fusion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Localization error is added with sensing error in cooperative fusion and must be modeled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Error can be better estimated using paramterized variance vs. static</a:t>
            </a:r>
            <a:endParaRPr/>
          </a:p>
          <a:p>
            <a:pPr indent="-285750" lvl="2" marL="12001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1.42x on average and 1.78x in the best case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2x2 Covariance generated on the fly using parameterized terms is useful for many filters (EKF, UKF)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St</a:t>
            </a:r>
            <a:r>
              <a:rPr lang="en-US"/>
              <a:t>ationary sensors (CISs) are very valuable due to the lack of localization error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Future work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Expand research to full size connected autonomous vehicles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Look to expand on predictor terms for full size AVs like lighting, weather, city density, etc.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91" name="Google Shape;391;p14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Conclusion</a:t>
            </a:r>
            <a:endParaRPr/>
          </a:p>
        </p:txBody>
      </p:sp>
      <p:pic>
        <p:nvPicPr>
          <p:cNvPr descr="ASU_Horiz_RGB_Digital_MaroonGold.png" id="392" name="Google Shape;3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9199" y="4365961"/>
            <a:ext cx="3062831" cy="777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397" name="Google Shape;3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0840" y="4374059"/>
            <a:ext cx="3002319" cy="76944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15"/>
          <p:cNvSpPr txBox="1"/>
          <p:nvPr/>
        </p:nvSpPr>
        <p:spPr>
          <a:xfrm>
            <a:off x="3038128" y="2017462"/>
            <a:ext cx="306774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191919"/>
                </a:solidFill>
                <a:highlight>
                  <a:srgbClr val="FFC627"/>
                </a:highlight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5"/>
          <p:cNvSpPr txBox="1"/>
          <p:nvPr/>
        </p:nvSpPr>
        <p:spPr>
          <a:xfrm>
            <a:off x="319072" y="4810441"/>
            <a:ext cx="82953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Edward Andert and Aviral Shrivastava, ITSC 2022</a:t>
            </a:r>
            <a:endParaRPr b="0" i="0" sz="10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"/>
          <p:cNvSpPr txBox="1"/>
          <p:nvPr>
            <p:ph type="title"/>
          </p:nvPr>
        </p:nvSpPr>
        <p:spPr>
          <a:xfrm>
            <a:off x="421925" y="315900"/>
            <a:ext cx="2945700" cy="45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224" name="Google Shape;224;p2"/>
          <p:cNvSpPr txBox="1"/>
          <p:nvPr>
            <p:ph idx="1" type="body"/>
          </p:nvPr>
        </p:nvSpPr>
        <p:spPr>
          <a:xfrm>
            <a:off x="4208300" y="315900"/>
            <a:ext cx="4510800" cy="45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Motivation</a:t>
            </a:r>
            <a:endParaRPr b="1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8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Related Work</a:t>
            </a:r>
            <a:br>
              <a:rPr b="1" lang="en-US" sz="1800"/>
            </a:br>
            <a:endParaRPr b="1" sz="18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Experimental Setup</a:t>
            </a:r>
            <a:endParaRPr b="1" sz="1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8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Our Approach</a:t>
            </a:r>
            <a:br>
              <a:rPr b="1" lang="en-US" sz="1800"/>
            </a:br>
            <a:endParaRPr b="1" sz="18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Results</a:t>
            </a:r>
            <a:br>
              <a:rPr b="1" lang="en-US" sz="1800"/>
            </a:br>
            <a:endParaRPr b="1" sz="18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Summary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230" name="Google Shape;230;p3"/>
          <p:cNvSpPr txBox="1"/>
          <p:nvPr>
            <p:ph idx="1" type="body"/>
          </p:nvPr>
        </p:nvSpPr>
        <p:spPr>
          <a:xfrm>
            <a:off x="429875" y="884250"/>
            <a:ext cx="82893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Consider this cooperative sensor fusion scenario: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Two connected autonomous vehicles (CAVs) w/ an identical sensor suit are equidistant from a person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600"/>
              <a:buFont typeface="Arial"/>
              <a:buChar char="•"/>
            </a:pPr>
            <a:r>
              <a:rPr lang="en-US"/>
              <a:t>Sensor fusion is easy, weight them the same</a:t>
            </a:r>
            <a:endParaRPr/>
          </a:p>
        </p:txBody>
      </p:sp>
      <p:pic>
        <p:nvPicPr>
          <p:cNvPr descr="A picture containing weapon, rack&#10;&#10;Description automatically generated" id="231" name="Google Shape;2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3392" y="2745210"/>
            <a:ext cx="1271310" cy="865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weapon, rack&#10;&#10;Description automatically generated" id="232" name="Google Shape;23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960423" y="2106589"/>
            <a:ext cx="1271310" cy="865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3"/>
          <p:cNvCxnSpPr/>
          <p:nvPr/>
        </p:nvCxnSpPr>
        <p:spPr>
          <a:xfrm>
            <a:off x="0" y="28558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FEC32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34" name="Google Shape;234;p3"/>
          <p:cNvCxnSpPr/>
          <p:nvPr/>
        </p:nvCxnSpPr>
        <p:spPr>
          <a:xfrm>
            <a:off x="0" y="224758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3"/>
          <p:cNvCxnSpPr/>
          <p:nvPr/>
        </p:nvCxnSpPr>
        <p:spPr>
          <a:xfrm>
            <a:off x="0" y="3455575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Woman with cane with solid fill" id="236" name="Google Shape;23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1756" y="2533418"/>
            <a:ext cx="457200" cy="45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3"/>
          <p:cNvCxnSpPr/>
          <p:nvPr/>
        </p:nvCxnSpPr>
        <p:spPr>
          <a:xfrm flipH="1" rot="10800000">
            <a:off x="3390941" y="2883240"/>
            <a:ext cx="786653" cy="270591"/>
          </a:xfrm>
          <a:prstGeom prst="straightConnector1">
            <a:avLst/>
          </a:prstGeom>
          <a:noFill/>
          <a:ln cap="flat" cmpd="sng" w="28575">
            <a:solidFill>
              <a:srgbClr val="FE7A2A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238" name="Google Shape;238;p3"/>
          <p:cNvCxnSpPr/>
          <p:nvPr/>
        </p:nvCxnSpPr>
        <p:spPr>
          <a:xfrm flipH="1" rot="10800000">
            <a:off x="4437531" y="2530056"/>
            <a:ext cx="786653" cy="270591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39" name="Google Shape;239;p3"/>
          <p:cNvSpPr txBox="1"/>
          <p:nvPr/>
        </p:nvSpPr>
        <p:spPr>
          <a:xfrm>
            <a:off x="3623553" y="2996926"/>
            <a:ext cx="9220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5 meters</a:t>
            </a:r>
            <a:endParaRPr/>
          </a:p>
        </p:txBody>
      </p:sp>
      <p:sp>
        <p:nvSpPr>
          <p:cNvPr id="240" name="Google Shape;240;p3"/>
          <p:cNvSpPr txBox="1"/>
          <p:nvPr/>
        </p:nvSpPr>
        <p:spPr>
          <a:xfrm>
            <a:off x="4237954" y="2293619"/>
            <a:ext cx="9220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 meters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p4"/>
          <p:cNvCxnSpPr/>
          <p:nvPr/>
        </p:nvCxnSpPr>
        <p:spPr>
          <a:xfrm rot="10800000">
            <a:off x="6168808" y="4259250"/>
            <a:ext cx="0" cy="738827"/>
          </a:xfrm>
          <a:prstGeom prst="straightConnector1">
            <a:avLst/>
          </a:prstGeom>
          <a:noFill/>
          <a:ln cap="flat" cmpd="sng" w="19050">
            <a:solidFill>
              <a:srgbClr val="FEC32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46" name="Google Shape;246;p4"/>
          <p:cNvCxnSpPr/>
          <p:nvPr/>
        </p:nvCxnSpPr>
        <p:spPr>
          <a:xfrm rot="10800000">
            <a:off x="3211672" y="4263614"/>
            <a:ext cx="0" cy="738827"/>
          </a:xfrm>
          <a:prstGeom prst="straightConnector1">
            <a:avLst/>
          </a:prstGeom>
          <a:noFill/>
          <a:ln cap="flat" cmpd="sng" w="19050">
            <a:solidFill>
              <a:srgbClr val="FEC32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47" name="Google Shape;247;p4"/>
          <p:cNvSpPr/>
          <p:nvPr/>
        </p:nvSpPr>
        <p:spPr>
          <a:xfrm>
            <a:off x="5086748" y="3649430"/>
            <a:ext cx="2164120" cy="1348647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p4"/>
          <p:cNvCxnSpPr/>
          <p:nvPr/>
        </p:nvCxnSpPr>
        <p:spPr>
          <a:xfrm flipH="1" rot="10800000">
            <a:off x="5079040" y="4259250"/>
            <a:ext cx="1089768" cy="738827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9" name="Google Shape;249;p4"/>
          <p:cNvCxnSpPr/>
          <p:nvPr/>
        </p:nvCxnSpPr>
        <p:spPr>
          <a:xfrm>
            <a:off x="6168808" y="4259250"/>
            <a:ext cx="1087010" cy="720492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4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251" name="Google Shape;251;p4"/>
          <p:cNvSpPr txBox="1"/>
          <p:nvPr>
            <p:ph idx="1" type="body"/>
          </p:nvPr>
        </p:nvSpPr>
        <p:spPr>
          <a:xfrm>
            <a:off x="429875" y="884250"/>
            <a:ext cx="82893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Consider another cooperative sensor fusion scenario: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Two CAVs w/ an identical sensor suit are NOT equidistant from a person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600"/>
              <a:buFont typeface="Arial"/>
              <a:buChar char="•"/>
            </a:pPr>
            <a:r>
              <a:rPr lang="en-US"/>
              <a:t>Conventional thinking would assume that the LEFT car should be weighted more</a:t>
            </a:r>
            <a:endParaRPr/>
          </a:p>
        </p:txBody>
      </p:sp>
      <p:pic>
        <p:nvPicPr>
          <p:cNvPr descr="A picture containing weapon, rack&#10;&#10;Description automatically generated" id="252" name="Google Shape;25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0483" y="2745210"/>
            <a:ext cx="1271310" cy="865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weapon, rack&#10;&#10;Description automatically generated" id="253" name="Google Shape;25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8078470" y="2097205"/>
            <a:ext cx="1271310" cy="865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4"/>
          <p:cNvCxnSpPr/>
          <p:nvPr/>
        </p:nvCxnSpPr>
        <p:spPr>
          <a:xfrm>
            <a:off x="0" y="28558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FEC32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55" name="Google Shape;255;p4"/>
          <p:cNvCxnSpPr/>
          <p:nvPr/>
        </p:nvCxnSpPr>
        <p:spPr>
          <a:xfrm>
            <a:off x="0" y="224758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6" name="Google Shape;256;p4"/>
          <p:cNvCxnSpPr/>
          <p:nvPr/>
        </p:nvCxnSpPr>
        <p:spPr>
          <a:xfrm>
            <a:off x="0" y="3455575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Woman with cane with solid fill" id="257" name="Google Shape;25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6001" y="2516610"/>
            <a:ext cx="457200" cy="45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4"/>
          <p:cNvCxnSpPr/>
          <p:nvPr/>
        </p:nvCxnSpPr>
        <p:spPr>
          <a:xfrm flipH="1" rot="10800000">
            <a:off x="894612" y="2855850"/>
            <a:ext cx="696090" cy="311477"/>
          </a:xfrm>
          <a:prstGeom prst="straightConnector1">
            <a:avLst/>
          </a:prstGeom>
          <a:noFill/>
          <a:ln cap="flat" cmpd="sng" w="28575">
            <a:solidFill>
              <a:srgbClr val="FE7A2A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259" name="Google Shape;259;p4"/>
          <p:cNvCxnSpPr/>
          <p:nvPr/>
        </p:nvCxnSpPr>
        <p:spPr>
          <a:xfrm flipH="1" rot="10800000">
            <a:off x="1815177" y="2544374"/>
            <a:ext cx="6510747" cy="265377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60" name="Google Shape;260;p4"/>
          <p:cNvSpPr txBox="1"/>
          <p:nvPr/>
        </p:nvSpPr>
        <p:spPr>
          <a:xfrm>
            <a:off x="1098530" y="3011588"/>
            <a:ext cx="9220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5 meters</a:t>
            </a:r>
            <a:endParaRPr/>
          </a:p>
        </p:txBody>
      </p:sp>
      <p:sp>
        <p:nvSpPr>
          <p:cNvPr id="261" name="Google Shape;261;p4"/>
          <p:cNvSpPr txBox="1"/>
          <p:nvPr/>
        </p:nvSpPr>
        <p:spPr>
          <a:xfrm>
            <a:off x="4063788" y="2372618"/>
            <a:ext cx="112082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100 meters</a:t>
            </a:r>
            <a:endParaRPr/>
          </a:p>
        </p:txBody>
      </p:sp>
      <p:sp>
        <p:nvSpPr>
          <p:cNvPr id="262" name="Google Shape;262;p4"/>
          <p:cNvSpPr/>
          <p:nvPr/>
        </p:nvSpPr>
        <p:spPr>
          <a:xfrm>
            <a:off x="2121905" y="3653794"/>
            <a:ext cx="2164120" cy="1348647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"/>
          <p:cNvSpPr txBox="1"/>
          <p:nvPr/>
        </p:nvSpPr>
        <p:spPr>
          <a:xfrm>
            <a:off x="2478651" y="3666672"/>
            <a:ext cx="13789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Left AV Image</a:t>
            </a:r>
            <a:endParaRPr/>
          </a:p>
        </p:txBody>
      </p:sp>
      <p:sp>
        <p:nvSpPr>
          <p:cNvPr id="264" name="Google Shape;264;p4"/>
          <p:cNvSpPr txBox="1"/>
          <p:nvPr/>
        </p:nvSpPr>
        <p:spPr>
          <a:xfrm>
            <a:off x="5414435" y="3654815"/>
            <a:ext cx="15087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Right AV Image</a:t>
            </a:r>
            <a:endParaRPr/>
          </a:p>
        </p:txBody>
      </p:sp>
      <p:pic>
        <p:nvPicPr>
          <p:cNvPr descr="Woman with cane with solid fill" id="265" name="Google Shape;26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4920" y="4094147"/>
            <a:ext cx="587989" cy="5879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4"/>
          <p:cNvCxnSpPr/>
          <p:nvPr/>
        </p:nvCxnSpPr>
        <p:spPr>
          <a:xfrm flipH="1" rot="10800000">
            <a:off x="2116955" y="4263614"/>
            <a:ext cx="1087010" cy="720492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7" name="Google Shape;267;p4"/>
          <p:cNvCxnSpPr/>
          <p:nvPr/>
        </p:nvCxnSpPr>
        <p:spPr>
          <a:xfrm>
            <a:off x="3203965" y="4263614"/>
            <a:ext cx="1087010" cy="720492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Woman with cane with solid fill" id="268" name="Google Shape;26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0896" y="4186722"/>
            <a:ext cx="131239" cy="13123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"/>
          <p:cNvSpPr/>
          <p:nvPr/>
        </p:nvSpPr>
        <p:spPr>
          <a:xfrm>
            <a:off x="3024781" y="4094147"/>
            <a:ext cx="391886" cy="587989"/>
          </a:xfrm>
          <a:prstGeom prst="rect">
            <a:avLst/>
          </a:prstGeom>
          <a:solidFill>
            <a:srgbClr val="FFC627">
              <a:alpha val="9803"/>
            </a:srgbClr>
          </a:solidFill>
          <a:ln cap="flat" cmpd="sng" w="25400">
            <a:solidFill>
              <a:srgbClr val="BA90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"/>
          <p:cNvSpPr/>
          <p:nvPr/>
        </p:nvSpPr>
        <p:spPr>
          <a:xfrm>
            <a:off x="6115132" y="4171915"/>
            <a:ext cx="127003" cy="146046"/>
          </a:xfrm>
          <a:prstGeom prst="rect">
            <a:avLst/>
          </a:prstGeom>
          <a:solidFill>
            <a:srgbClr val="FFC627">
              <a:alpha val="9803"/>
            </a:srgbClr>
          </a:solidFill>
          <a:ln cap="flat" cmpd="sng" w="25400">
            <a:solidFill>
              <a:srgbClr val="BA90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276" name="Google Shape;276;p5"/>
          <p:cNvSpPr txBox="1"/>
          <p:nvPr>
            <p:ph idx="1" type="body"/>
          </p:nvPr>
        </p:nvSpPr>
        <p:spPr>
          <a:xfrm>
            <a:off x="429875" y="884250"/>
            <a:ext cx="82893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Consider a final cooperative sensor fusion scenario: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Two CAVs w/ an identical sensor suit are equidistant from a person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Left CAV is traveling 5x as fast as the right CAV and localization accuracy goes down linearly with velocity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600"/>
              <a:buFont typeface="Arial"/>
              <a:buChar char="•"/>
            </a:pPr>
            <a:r>
              <a:rPr lang="en-US"/>
              <a:t>Conventional thinking would assume that the RIGHT car should be weighted more</a:t>
            </a:r>
            <a:endParaRPr/>
          </a:p>
        </p:txBody>
      </p:sp>
      <p:pic>
        <p:nvPicPr>
          <p:cNvPr descr="A picture containing weapon, rack&#10;&#10;Description automatically generated" id="277" name="Google Shape;27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3392" y="3518416"/>
            <a:ext cx="1271310" cy="865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weapon, rack&#10;&#10;Description automatically generated" id="278" name="Google Shape;27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960423" y="2879795"/>
            <a:ext cx="1271310" cy="865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5"/>
          <p:cNvCxnSpPr/>
          <p:nvPr/>
        </p:nvCxnSpPr>
        <p:spPr>
          <a:xfrm>
            <a:off x="0" y="3629056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FEC32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80" name="Google Shape;280;p5"/>
          <p:cNvCxnSpPr/>
          <p:nvPr/>
        </p:nvCxnSpPr>
        <p:spPr>
          <a:xfrm>
            <a:off x="0" y="3020786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1" name="Google Shape;281;p5"/>
          <p:cNvCxnSpPr/>
          <p:nvPr/>
        </p:nvCxnSpPr>
        <p:spPr>
          <a:xfrm>
            <a:off x="0" y="4228781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Woman with cane with solid fill" id="282" name="Google Shape;28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1756" y="3306624"/>
            <a:ext cx="457200" cy="45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5"/>
          <p:cNvCxnSpPr/>
          <p:nvPr/>
        </p:nvCxnSpPr>
        <p:spPr>
          <a:xfrm flipH="1" rot="10800000">
            <a:off x="3390941" y="3656446"/>
            <a:ext cx="786653" cy="270591"/>
          </a:xfrm>
          <a:prstGeom prst="straightConnector1">
            <a:avLst/>
          </a:prstGeom>
          <a:noFill/>
          <a:ln cap="flat" cmpd="sng" w="28575">
            <a:solidFill>
              <a:srgbClr val="FE7A2A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284" name="Google Shape;284;p5"/>
          <p:cNvCxnSpPr/>
          <p:nvPr/>
        </p:nvCxnSpPr>
        <p:spPr>
          <a:xfrm flipH="1" rot="10800000">
            <a:off x="4437531" y="3303262"/>
            <a:ext cx="786653" cy="270591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285" name="Google Shape;285;p5"/>
          <p:cNvSpPr txBox="1"/>
          <p:nvPr/>
        </p:nvSpPr>
        <p:spPr>
          <a:xfrm>
            <a:off x="3623553" y="3770132"/>
            <a:ext cx="9220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5 meters</a:t>
            </a:r>
            <a:endParaRPr/>
          </a:p>
        </p:txBody>
      </p:sp>
      <p:sp>
        <p:nvSpPr>
          <p:cNvPr id="286" name="Google Shape;286;p5"/>
          <p:cNvSpPr txBox="1"/>
          <p:nvPr/>
        </p:nvSpPr>
        <p:spPr>
          <a:xfrm>
            <a:off x="4237954" y="3066825"/>
            <a:ext cx="9220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 meters</a:t>
            </a:r>
            <a:endParaRPr/>
          </a:p>
        </p:txBody>
      </p:sp>
      <p:sp>
        <p:nvSpPr>
          <p:cNvPr id="287" name="Google Shape;287;p5"/>
          <p:cNvSpPr txBox="1"/>
          <p:nvPr/>
        </p:nvSpPr>
        <p:spPr>
          <a:xfrm>
            <a:off x="2383242" y="4330794"/>
            <a:ext cx="342433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Position:</a:t>
            </a:r>
            <a:br>
              <a:rPr b="1" i="0" lang="en-US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33.407429 ± .0005, -111.933650 ± .0005</a:t>
            </a:r>
            <a:endParaRPr/>
          </a:p>
        </p:txBody>
      </p:sp>
      <p:sp>
        <p:nvSpPr>
          <p:cNvPr id="288" name="Google Shape;288;p5"/>
          <p:cNvSpPr txBox="1"/>
          <p:nvPr/>
        </p:nvSpPr>
        <p:spPr>
          <a:xfrm>
            <a:off x="5224184" y="2470177"/>
            <a:ext cx="342433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Position:</a:t>
            </a:r>
            <a:b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33.407489 ± .0001, -111.933636 ± .0001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294" name="Google Shape;294;p6"/>
          <p:cNvSpPr txBox="1"/>
          <p:nvPr>
            <p:ph idx="1" type="body"/>
          </p:nvPr>
        </p:nvSpPr>
        <p:spPr>
          <a:xfrm>
            <a:off x="429875" y="884250"/>
            <a:ext cx="82893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What if we combined these cooperative fusion scenarios?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600"/>
              <a:buFont typeface="Arial"/>
              <a:buChar char="•"/>
            </a:pPr>
            <a:r>
              <a:rPr lang="en-US"/>
              <a:t>These effects must be modeled for cooperative sensor fusion to be accurate</a:t>
            </a:r>
            <a:endParaRPr/>
          </a:p>
        </p:txBody>
      </p:sp>
      <p:cxnSp>
        <p:nvCxnSpPr>
          <p:cNvPr id="295" name="Google Shape;295;p6"/>
          <p:cNvCxnSpPr/>
          <p:nvPr/>
        </p:nvCxnSpPr>
        <p:spPr>
          <a:xfrm rot="10800000">
            <a:off x="5979019" y="4287641"/>
            <a:ext cx="0" cy="738827"/>
          </a:xfrm>
          <a:prstGeom prst="straightConnector1">
            <a:avLst/>
          </a:prstGeom>
          <a:noFill/>
          <a:ln cap="flat" cmpd="sng" w="19050">
            <a:solidFill>
              <a:srgbClr val="FEC32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96" name="Google Shape;296;p6"/>
          <p:cNvCxnSpPr/>
          <p:nvPr/>
        </p:nvCxnSpPr>
        <p:spPr>
          <a:xfrm rot="10800000">
            <a:off x="3153601" y="4290096"/>
            <a:ext cx="0" cy="738827"/>
          </a:xfrm>
          <a:prstGeom prst="straightConnector1">
            <a:avLst/>
          </a:prstGeom>
          <a:noFill/>
          <a:ln cap="flat" cmpd="sng" w="19050">
            <a:solidFill>
              <a:srgbClr val="FEC32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97" name="Google Shape;297;p6"/>
          <p:cNvSpPr/>
          <p:nvPr/>
        </p:nvSpPr>
        <p:spPr>
          <a:xfrm>
            <a:off x="4896959" y="3677821"/>
            <a:ext cx="2164120" cy="1348647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" name="Google Shape;298;p6"/>
          <p:cNvCxnSpPr/>
          <p:nvPr/>
        </p:nvCxnSpPr>
        <p:spPr>
          <a:xfrm flipH="1" rot="10800000">
            <a:off x="4889251" y="4287641"/>
            <a:ext cx="1089768" cy="738827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9" name="Google Shape;299;p6"/>
          <p:cNvCxnSpPr/>
          <p:nvPr/>
        </p:nvCxnSpPr>
        <p:spPr>
          <a:xfrm>
            <a:off x="5979019" y="4287641"/>
            <a:ext cx="1087010" cy="720492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picture containing weapon, rack&#10;&#10;Description automatically generated" id="300" name="Google Shape;30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0607" y="2765836"/>
            <a:ext cx="1271310" cy="865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weapon, rack&#10;&#10;Description automatically generated" id="301" name="Google Shape;30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8078346" y="2117831"/>
            <a:ext cx="1271310" cy="865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6"/>
          <p:cNvCxnSpPr/>
          <p:nvPr/>
        </p:nvCxnSpPr>
        <p:spPr>
          <a:xfrm>
            <a:off x="-124" y="2876476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FEC32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03" name="Google Shape;303;p6"/>
          <p:cNvCxnSpPr/>
          <p:nvPr/>
        </p:nvCxnSpPr>
        <p:spPr>
          <a:xfrm>
            <a:off x="-124" y="2268206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p6"/>
          <p:cNvCxnSpPr/>
          <p:nvPr/>
        </p:nvCxnSpPr>
        <p:spPr>
          <a:xfrm>
            <a:off x="-124" y="3476201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Woman with cane with solid fill" id="305" name="Google Shape;30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5877" y="2537236"/>
            <a:ext cx="457200" cy="45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6"/>
          <p:cNvCxnSpPr/>
          <p:nvPr/>
        </p:nvCxnSpPr>
        <p:spPr>
          <a:xfrm flipH="1" rot="10800000">
            <a:off x="894488" y="2876476"/>
            <a:ext cx="696090" cy="311477"/>
          </a:xfrm>
          <a:prstGeom prst="straightConnector1">
            <a:avLst/>
          </a:prstGeom>
          <a:noFill/>
          <a:ln cap="flat" cmpd="sng" w="28575">
            <a:solidFill>
              <a:srgbClr val="FE7A2A"/>
            </a:solidFill>
            <a:prstDash val="dot"/>
            <a:round/>
            <a:headEnd len="med" w="med" type="triangle"/>
            <a:tailEnd len="med" w="med" type="triangle"/>
          </a:ln>
        </p:spPr>
      </p:cxnSp>
      <p:cxnSp>
        <p:nvCxnSpPr>
          <p:cNvPr id="307" name="Google Shape;307;p6"/>
          <p:cNvCxnSpPr/>
          <p:nvPr/>
        </p:nvCxnSpPr>
        <p:spPr>
          <a:xfrm flipH="1" rot="10800000">
            <a:off x="1815053" y="2565000"/>
            <a:ext cx="6510747" cy="265377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med" w="med" type="triangle"/>
            <a:tailEnd len="med" w="med" type="triangle"/>
          </a:ln>
        </p:spPr>
      </p:cxnSp>
      <p:sp>
        <p:nvSpPr>
          <p:cNvPr id="308" name="Google Shape;308;p6"/>
          <p:cNvSpPr txBox="1"/>
          <p:nvPr/>
        </p:nvSpPr>
        <p:spPr>
          <a:xfrm>
            <a:off x="1098406" y="3032214"/>
            <a:ext cx="9220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5 meters</a:t>
            </a:r>
            <a:endParaRPr/>
          </a:p>
        </p:txBody>
      </p:sp>
      <p:sp>
        <p:nvSpPr>
          <p:cNvPr id="309" name="Google Shape;309;p6"/>
          <p:cNvSpPr txBox="1"/>
          <p:nvPr/>
        </p:nvSpPr>
        <p:spPr>
          <a:xfrm>
            <a:off x="4063664" y="2393244"/>
            <a:ext cx="112082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100 meters</a:t>
            </a:r>
            <a:endParaRPr/>
          </a:p>
        </p:txBody>
      </p:sp>
      <p:sp>
        <p:nvSpPr>
          <p:cNvPr id="310" name="Google Shape;310;p6"/>
          <p:cNvSpPr/>
          <p:nvPr/>
        </p:nvSpPr>
        <p:spPr>
          <a:xfrm>
            <a:off x="2063834" y="3680276"/>
            <a:ext cx="2164120" cy="1348647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6"/>
          <p:cNvSpPr txBox="1"/>
          <p:nvPr/>
        </p:nvSpPr>
        <p:spPr>
          <a:xfrm>
            <a:off x="2420580" y="3693154"/>
            <a:ext cx="13789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Left AV Image</a:t>
            </a:r>
            <a:endParaRPr/>
          </a:p>
        </p:txBody>
      </p:sp>
      <p:sp>
        <p:nvSpPr>
          <p:cNvPr id="312" name="Google Shape;312;p6"/>
          <p:cNvSpPr txBox="1"/>
          <p:nvPr/>
        </p:nvSpPr>
        <p:spPr>
          <a:xfrm>
            <a:off x="5224646" y="3683206"/>
            <a:ext cx="15087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Right AV Image</a:t>
            </a:r>
            <a:endParaRPr/>
          </a:p>
        </p:txBody>
      </p:sp>
      <p:pic>
        <p:nvPicPr>
          <p:cNvPr descr="Woman with cane with solid fill" id="313" name="Google Shape;31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6849" y="4120629"/>
            <a:ext cx="587989" cy="5879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6"/>
          <p:cNvCxnSpPr/>
          <p:nvPr/>
        </p:nvCxnSpPr>
        <p:spPr>
          <a:xfrm flipH="1" rot="10800000">
            <a:off x="2058884" y="4290096"/>
            <a:ext cx="1087010" cy="720492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5" name="Google Shape;315;p6"/>
          <p:cNvCxnSpPr/>
          <p:nvPr/>
        </p:nvCxnSpPr>
        <p:spPr>
          <a:xfrm>
            <a:off x="3145894" y="4290096"/>
            <a:ext cx="1087010" cy="720492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Woman with cane with solid fill" id="316" name="Google Shape;31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1107" y="4215113"/>
            <a:ext cx="131239" cy="13123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"/>
          <p:cNvSpPr/>
          <p:nvPr/>
        </p:nvSpPr>
        <p:spPr>
          <a:xfrm>
            <a:off x="2966710" y="4120629"/>
            <a:ext cx="391886" cy="587989"/>
          </a:xfrm>
          <a:prstGeom prst="rect">
            <a:avLst/>
          </a:prstGeom>
          <a:solidFill>
            <a:srgbClr val="FFC627">
              <a:alpha val="9803"/>
            </a:srgbClr>
          </a:solidFill>
          <a:ln cap="flat" cmpd="sng" w="25400">
            <a:solidFill>
              <a:srgbClr val="BA90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"/>
          <p:cNvSpPr/>
          <p:nvPr/>
        </p:nvSpPr>
        <p:spPr>
          <a:xfrm>
            <a:off x="5925343" y="4200306"/>
            <a:ext cx="127003" cy="146046"/>
          </a:xfrm>
          <a:prstGeom prst="rect">
            <a:avLst/>
          </a:prstGeom>
          <a:solidFill>
            <a:srgbClr val="FFC627">
              <a:alpha val="9803"/>
            </a:srgbClr>
          </a:solidFill>
          <a:ln cap="flat" cmpd="sng" w="25400">
            <a:solidFill>
              <a:srgbClr val="BA90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6"/>
          <p:cNvSpPr txBox="1"/>
          <p:nvPr/>
        </p:nvSpPr>
        <p:spPr>
          <a:xfrm>
            <a:off x="39850" y="3551432"/>
            <a:ext cx="188384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Position:</a:t>
            </a:r>
            <a:br>
              <a:rPr b="1" i="0" lang="en-US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33.407429 ± .0005,</a:t>
            </a:r>
            <a:br>
              <a:rPr b="1" i="0" lang="en-US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-111.933650 ± .0005</a:t>
            </a:r>
            <a:endParaRPr/>
          </a:p>
        </p:txBody>
      </p:sp>
      <p:sp>
        <p:nvSpPr>
          <p:cNvPr id="320" name="Google Shape;320;p6"/>
          <p:cNvSpPr txBox="1"/>
          <p:nvPr/>
        </p:nvSpPr>
        <p:spPr>
          <a:xfrm>
            <a:off x="7260151" y="1474222"/>
            <a:ext cx="188384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Position:</a:t>
            </a:r>
            <a:b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33.407489 ± .0001,</a:t>
            </a:r>
            <a:b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-111.933636 ± .0001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Related Work</a:t>
            </a:r>
            <a:endParaRPr/>
          </a:p>
        </p:txBody>
      </p:sp>
      <p:sp>
        <p:nvSpPr>
          <p:cNvPr id="326" name="Google Shape;326;p7"/>
          <p:cNvSpPr txBox="1"/>
          <p:nvPr>
            <p:ph idx="1" type="body"/>
          </p:nvPr>
        </p:nvSpPr>
        <p:spPr>
          <a:xfrm>
            <a:off x="429875" y="884250"/>
            <a:ext cx="82893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Previous works on cooperative sensing in CAVs typically consider error to be static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E.G. mean variance is used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Many works show that there is a relationship with sensing variance and distance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Prior works do not add in the effect of localization variance into the sensor fusion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SzPts val="1400"/>
              <a:buFont typeface="Arial"/>
              <a:buChar char="•"/>
            </a:pPr>
            <a:r>
              <a:rPr lang="en-US"/>
              <a:t>  Localization error must be added to sensor error when converting to a global coordinate system</a:t>
            </a:r>
            <a:endParaRPr/>
          </a:p>
        </p:txBody>
      </p:sp>
      <p:pic>
        <p:nvPicPr>
          <p:cNvPr id="327" name="Google Shape;32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784" y="2020063"/>
            <a:ext cx="3587798" cy="143738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7"/>
          <p:cNvSpPr txBox="1"/>
          <p:nvPr/>
        </p:nvSpPr>
        <p:spPr>
          <a:xfrm>
            <a:off x="4545824" y="3680317"/>
            <a:ext cx="416830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Source: Chadwick, Simon, Will Maddern, and Paul Newman. "Distant vehicle detection using radar and vision." </a:t>
            </a:r>
            <a:r>
              <a:rPr b="0" i="1" lang="en-US" sz="7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2019 International Conference on Robotics and Automation (ICRA)</a:t>
            </a:r>
            <a:r>
              <a:rPr b="0" i="0" lang="en-US" sz="7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. IEEE, 2019.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7"/>
          <p:cNvSpPr txBox="1"/>
          <p:nvPr/>
        </p:nvSpPr>
        <p:spPr>
          <a:xfrm>
            <a:off x="1207085" y="3699016"/>
            <a:ext cx="32283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Source: García, Fernando, et al. "Environment perception based on LIDAR sensors for real road applications." </a:t>
            </a:r>
            <a:r>
              <a:rPr b="0" i="1" lang="en-US" sz="7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Robotica</a:t>
            </a:r>
            <a:r>
              <a:rPr b="0" i="0" lang="en-US" sz="7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30.2 (2012): 185-193.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7503" y="1826602"/>
            <a:ext cx="2751926" cy="1896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idx="1" type="body"/>
          </p:nvPr>
        </p:nvSpPr>
        <p:spPr>
          <a:xfrm>
            <a:off x="311701" y="806823"/>
            <a:ext cx="8092711" cy="3781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4313" lvl="0" marL="385763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SzPts val="1575"/>
              <a:buFont typeface="Arial"/>
              <a:buChar char="•"/>
            </a:pPr>
            <a:r>
              <a:rPr lang="en-US" sz="1600"/>
              <a:t>We utilize four 1/10 scale CAVs and two 1/10 scale CISs to test</a:t>
            </a:r>
            <a:endParaRPr/>
          </a:p>
          <a:p>
            <a:pPr indent="-214312" lvl="1" marL="728663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SzPts val="1350"/>
              <a:buFont typeface="Arial"/>
              <a:buChar char="•"/>
            </a:pPr>
            <a:r>
              <a:rPr lang="en-US" sz="1400"/>
              <a:t>It costs too much money to crash full size CAVs!</a:t>
            </a:r>
            <a:endParaRPr/>
          </a:p>
          <a:p>
            <a:pPr indent="-214312" lvl="1" marL="728663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SzPts val="1350"/>
              <a:buFont typeface="Arial"/>
              <a:buChar char="•"/>
            </a:pPr>
            <a:r>
              <a:rPr lang="en-US" sz="1400"/>
              <a:t>Ground truth established using a Motion Capture Systems (Optitrack)</a:t>
            </a:r>
            <a:endParaRPr sz="1600"/>
          </a:p>
          <a:p>
            <a:pPr indent="-285750" lvl="0" marL="28575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SzPts val="1575"/>
              <a:buFont typeface="Arial"/>
              <a:buChar char="•"/>
            </a:pPr>
            <a:r>
              <a:rPr lang="en-US" sz="1600"/>
              <a:t>High level (late) fusion is used instead of low level (early) or hybrid (occupancy grid)</a:t>
            </a:r>
            <a:endParaRPr/>
          </a:p>
          <a:p>
            <a:pPr indent="-214312" lvl="1" marL="728663" rtl="0" algn="l">
              <a:lnSpc>
                <a:spcPct val="100000"/>
              </a:lnSpc>
              <a:spcBef>
                <a:spcPts val="456"/>
              </a:spcBef>
              <a:spcAft>
                <a:spcPts val="0"/>
              </a:spcAft>
              <a:buSzPts val="1350"/>
              <a:buFont typeface="Arial"/>
              <a:buChar char="•"/>
            </a:pPr>
            <a:r>
              <a:rPr lang="en-US" sz="1400"/>
              <a:t>Data transmission constraints dictate this requirement</a:t>
            </a:r>
            <a:endParaRPr/>
          </a:p>
          <a:p>
            <a:pPr indent="-214312" lvl="1" marL="728663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SzPts val="1350"/>
              <a:buFont typeface="Arial"/>
              <a:buChar char="•"/>
            </a:pPr>
            <a:r>
              <a:rPr lang="en-US" sz="1400"/>
              <a:t>Centroid &lt;x,y,z&gt; is our main concern</a:t>
            </a:r>
            <a:endParaRPr/>
          </a:p>
          <a:p>
            <a:pPr indent="-214312" lvl="1" marL="728663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SzPts val="1350"/>
              <a:buFont typeface="Arial"/>
              <a:buChar char="•"/>
            </a:pPr>
            <a:r>
              <a:rPr lang="en-US" sz="1400"/>
              <a:t>Bounding box (and error) is extrapolated from fusion and type</a:t>
            </a:r>
            <a:endParaRPr/>
          </a:p>
          <a:p>
            <a:pPr indent="-114300" lvl="0" marL="385763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SzPts val="1575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descr="A picture containing text&#10;&#10;Description automatically generated" id="336" name="Google Shape;336;p8"/>
          <p:cNvPicPr preferRelativeResize="0"/>
          <p:nvPr/>
        </p:nvPicPr>
        <p:blipFill rotWithShape="1">
          <a:blip r:embed="rId3">
            <a:alphaModFix/>
          </a:blip>
          <a:srcRect b="0" l="8448" r="14879" t="0"/>
          <a:stretch/>
        </p:blipFill>
        <p:spPr>
          <a:xfrm>
            <a:off x="474063" y="2710110"/>
            <a:ext cx="3098189" cy="226600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8"/>
          <p:cNvSpPr/>
          <p:nvPr/>
        </p:nvSpPr>
        <p:spPr>
          <a:xfrm>
            <a:off x="1386243" y="3656657"/>
            <a:ext cx="612560" cy="45941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8"/>
          <p:cNvSpPr/>
          <p:nvPr/>
        </p:nvSpPr>
        <p:spPr>
          <a:xfrm>
            <a:off x="1982548" y="3120683"/>
            <a:ext cx="465027" cy="53597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8"/>
          <p:cNvSpPr/>
          <p:nvPr/>
        </p:nvSpPr>
        <p:spPr>
          <a:xfrm>
            <a:off x="1572674" y="3241641"/>
            <a:ext cx="289634" cy="294605"/>
          </a:xfrm>
          <a:prstGeom prst="rect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8"/>
          <p:cNvSpPr/>
          <p:nvPr/>
        </p:nvSpPr>
        <p:spPr>
          <a:xfrm>
            <a:off x="1283040" y="2886831"/>
            <a:ext cx="289634" cy="294605"/>
          </a:xfrm>
          <a:prstGeom prst="rect">
            <a:avLst/>
          </a:prstGeom>
          <a:noFill/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8"/>
          <p:cNvSpPr txBox="1"/>
          <p:nvPr/>
        </p:nvSpPr>
        <p:spPr>
          <a:xfrm>
            <a:off x="3732245" y="4203257"/>
            <a:ext cx="38459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RSU: Road Side Unit (performs fusion processing)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CAV: Connected Autonomous Vehicle (AV with Wi-Fi)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CIS: Connected Infrastructure Sensor (traffic cam)</a:t>
            </a:r>
            <a:endParaRPr/>
          </a:p>
        </p:txBody>
      </p:sp>
      <p:pic>
        <p:nvPicPr>
          <p:cNvPr descr="A picture containing outdoor&#10;&#10;Description automatically generated" id="342" name="Google Shape;34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8971" y="2886832"/>
            <a:ext cx="1873752" cy="11552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road, ground, outdoor&#10;&#10;Description automatically generated" id="343" name="Google Shape;34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5338" y="2866582"/>
            <a:ext cx="1873752" cy="118253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8"/>
          <p:cNvSpPr/>
          <p:nvPr/>
        </p:nvSpPr>
        <p:spPr>
          <a:xfrm>
            <a:off x="4022431" y="2866582"/>
            <a:ext cx="1873752" cy="117549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8"/>
          <p:cNvSpPr/>
          <p:nvPr/>
        </p:nvSpPr>
        <p:spPr>
          <a:xfrm>
            <a:off x="6096064" y="2886831"/>
            <a:ext cx="1873751" cy="1155245"/>
          </a:xfrm>
          <a:prstGeom prst="rect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8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400"/>
              <a:buNone/>
            </a:pPr>
            <a:r>
              <a:rPr lang="en-US"/>
              <a:t>Experimental Setup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9"/>
          <p:cNvSpPr txBox="1"/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/>
              <a:t>Our Method – Error Classifcation Results</a:t>
            </a:r>
            <a:endParaRPr/>
          </a:p>
        </p:txBody>
      </p:sp>
      <p:sp>
        <p:nvSpPr>
          <p:cNvPr id="352" name="Google Shape;352;p9"/>
          <p:cNvSpPr txBox="1"/>
          <p:nvPr>
            <p:ph idx="1" type="body"/>
          </p:nvPr>
        </p:nvSpPr>
        <p:spPr>
          <a:xfrm>
            <a:off x="429875" y="884250"/>
            <a:ext cx="82893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Utilized motion capture system (Optitrack) to log error in each system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Discoveries of interest: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Localization error is heavily dependent on velocity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Camera and LIDAR object detection error are heavily dependent on distance to object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SzPts val="1400"/>
              <a:buFont typeface="Arial"/>
              <a:buChar char="•"/>
            </a:pPr>
            <a:r>
              <a:rPr lang="en-US"/>
              <a:t>Localization error has an additive effect when converting camera and LIDAR sensing to global coordinates</a:t>
            </a:r>
            <a:endParaRPr/>
          </a:p>
        </p:txBody>
      </p:sp>
      <p:pic>
        <p:nvPicPr>
          <p:cNvPr descr="Chart, bubble chart&#10;&#10;Description automatically generated" id="353" name="Google Shape;35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25" y="2717965"/>
            <a:ext cx="3703422" cy="21094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354" name="Google Shape;35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5397" y="2717965"/>
            <a:ext cx="4216627" cy="2101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022 ASU Template Master (Official from the Hub)">
  <a:themeElements>
    <a:clrScheme name="ASU 2021 Color">
      <a:dk1>
        <a:srgbClr val="191919"/>
      </a:dk1>
      <a:lt1>
        <a:srgbClr val="FFFFFF"/>
      </a:lt1>
      <a:dk2>
        <a:srgbClr val="D0D0D0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7474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Eddie A</dc:creator>
</cp:coreProperties>
</file>